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3/30/2020</a:t>
            </a:fld>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3/30/2020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3/30/2020</a:t>
            </a:fld>
            <a:endParaRPr lang="en-US" dirty="0"/>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28566-1B7C-49F0-9DE1-44A0AE9DEC39}"/>
              </a:ext>
            </a:extLst>
          </p:cNvPr>
          <p:cNvSpPr>
            <a:spLocks noGrp="1"/>
          </p:cNvSpPr>
          <p:nvPr>
            <p:ph type="ctrTitle"/>
          </p:nvPr>
        </p:nvSpPr>
        <p:spPr/>
        <p:txBody>
          <a:bodyPr/>
          <a:lstStyle/>
          <a:p>
            <a:r>
              <a:rPr lang="en-US" dirty="0"/>
              <a:t>Around the world in 80 books</a:t>
            </a:r>
            <a:endParaRPr lang="en-GB" dirty="0"/>
          </a:p>
        </p:txBody>
      </p:sp>
      <p:sp>
        <p:nvSpPr>
          <p:cNvPr id="3" name="Subtitle 2">
            <a:extLst>
              <a:ext uri="{FF2B5EF4-FFF2-40B4-BE49-F238E27FC236}">
                <a16:creationId xmlns:a16="http://schemas.microsoft.com/office/drawing/2014/main" id="{8299D899-80D5-4504-A3FB-18738D982584}"/>
              </a:ext>
            </a:extLst>
          </p:cNvPr>
          <p:cNvSpPr>
            <a:spLocks noGrp="1"/>
          </p:cNvSpPr>
          <p:nvPr>
            <p:ph type="subTitle" idx="1"/>
          </p:nvPr>
        </p:nvSpPr>
        <p:spPr/>
        <p:txBody>
          <a:bodyPr/>
          <a:lstStyle/>
          <a:p>
            <a:r>
              <a:rPr lang="en-US" dirty="0"/>
              <a:t>Travel the world through reading </a:t>
            </a:r>
            <a:endParaRPr lang="en-GB" dirty="0"/>
          </a:p>
        </p:txBody>
      </p:sp>
    </p:spTree>
    <p:extLst>
      <p:ext uri="{BB962C8B-B14F-4D97-AF65-F5344CB8AC3E}">
        <p14:creationId xmlns:p14="http://schemas.microsoft.com/office/powerpoint/2010/main" val="4168252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AF8347-BEF4-44E4-9A70-895ABE372FBB}"/>
              </a:ext>
            </a:extLst>
          </p:cNvPr>
          <p:cNvPicPr>
            <a:picLocks noChangeAspect="1"/>
          </p:cNvPicPr>
          <p:nvPr/>
        </p:nvPicPr>
        <p:blipFill>
          <a:blip r:embed="rId2"/>
          <a:stretch>
            <a:fillRect/>
          </a:stretch>
        </p:blipFill>
        <p:spPr>
          <a:xfrm>
            <a:off x="464598" y="638357"/>
            <a:ext cx="3886051" cy="5037109"/>
          </a:xfrm>
          <a:prstGeom prst="rect">
            <a:avLst/>
          </a:prstGeom>
        </p:spPr>
      </p:pic>
      <p:sp>
        <p:nvSpPr>
          <p:cNvPr id="3" name="TextBox 2">
            <a:extLst>
              <a:ext uri="{FF2B5EF4-FFF2-40B4-BE49-F238E27FC236}">
                <a16:creationId xmlns:a16="http://schemas.microsoft.com/office/drawing/2014/main" id="{8D7067DE-069D-4614-B079-90EEDE5696E8}"/>
              </a:ext>
            </a:extLst>
          </p:cNvPr>
          <p:cNvSpPr txBox="1"/>
          <p:nvPr/>
        </p:nvSpPr>
        <p:spPr>
          <a:xfrm>
            <a:off x="4722922" y="1668916"/>
            <a:ext cx="6436311" cy="3908762"/>
          </a:xfrm>
          <a:prstGeom prst="rect">
            <a:avLst/>
          </a:prstGeom>
          <a:noFill/>
        </p:spPr>
        <p:txBody>
          <a:bodyPr wrap="square" rtlCol="0">
            <a:spAutoFit/>
          </a:bodyPr>
          <a:lstStyle/>
          <a:p>
            <a:pPr algn="ctr"/>
            <a:r>
              <a:rPr lang="en-US" sz="3600" b="1" dirty="0"/>
              <a:t>Olivia goes to Venice </a:t>
            </a:r>
          </a:p>
          <a:p>
            <a:pPr algn="ctr"/>
            <a:r>
              <a:rPr lang="en-US" sz="3600" dirty="0"/>
              <a:t>By </a:t>
            </a:r>
          </a:p>
          <a:p>
            <a:pPr algn="ctr"/>
            <a:r>
              <a:rPr lang="en-US" sz="3600" b="1" dirty="0"/>
              <a:t>Ian Falconer </a:t>
            </a:r>
            <a:endParaRPr lang="en-US" sz="3600"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Italy</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386097" y="309049"/>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spTree>
    <p:extLst>
      <p:ext uri="{BB962C8B-B14F-4D97-AF65-F5344CB8AC3E}">
        <p14:creationId xmlns:p14="http://schemas.microsoft.com/office/powerpoint/2010/main" val="302463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4462760"/>
          </a:xfrm>
          <a:prstGeom prst="rect">
            <a:avLst/>
          </a:prstGeom>
          <a:noFill/>
        </p:spPr>
        <p:txBody>
          <a:bodyPr wrap="square" rtlCol="0">
            <a:spAutoFit/>
          </a:bodyPr>
          <a:lstStyle/>
          <a:p>
            <a:pPr algn="ctr"/>
            <a:r>
              <a:rPr lang="en-US" sz="3600" b="1" dirty="0"/>
              <a:t>The Cow who Fell in the Canal</a:t>
            </a:r>
          </a:p>
          <a:p>
            <a:pPr algn="ctr"/>
            <a:r>
              <a:rPr lang="en-US" sz="3600" dirty="0"/>
              <a:t>By </a:t>
            </a:r>
          </a:p>
          <a:p>
            <a:pPr algn="ctr"/>
            <a:r>
              <a:rPr lang="en-US" sz="3600" b="1" dirty="0"/>
              <a:t>Phyllis </a:t>
            </a:r>
            <a:r>
              <a:rPr lang="en-US" sz="3600" b="1" dirty="0" err="1"/>
              <a:t>Krasilovsky</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Netherlands</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5" name="Picture 4">
            <a:extLst>
              <a:ext uri="{FF2B5EF4-FFF2-40B4-BE49-F238E27FC236}">
                <a16:creationId xmlns:a16="http://schemas.microsoft.com/office/drawing/2014/main" id="{D9618AE3-706E-4FBA-8E6E-B8C91A4AE49C}"/>
              </a:ext>
            </a:extLst>
          </p:cNvPr>
          <p:cNvPicPr>
            <a:picLocks noChangeAspect="1"/>
          </p:cNvPicPr>
          <p:nvPr/>
        </p:nvPicPr>
        <p:blipFill>
          <a:blip r:embed="rId2"/>
          <a:stretch>
            <a:fillRect/>
          </a:stretch>
        </p:blipFill>
        <p:spPr>
          <a:xfrm>
            <a:off x="381508" y="1368039"/>
            <a:ext cx="4752975" cy="3305175"/>
          </a:xfrm>
          <a:prstGeom prst="rect">
            <a:avLst/>
          </a:prstGeom>
        </p:spPr>
      </p:pic>
    </p:spTree>
    <p:extLst>
      <p:ext uri="{BB962C8B-B14F-4D97-AF65-F5344CB8AC3E}">
        <p14:creationId xmlns:p14="http://schemas.microsoft.com/office/powerpoint/2010/main" val="3757702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12 Dancing Princesses</a:t>
            </a:r>
          </a:p>
          <a:p>
            <a:pPr algn="ctr"/>
            <a:r>
              <a:rPr lang="en-US" sz="3600" dirty="0"/>
              <a:t>By </a:t>
            </a:r>
          </a:p>
          <a:p>
            <a:pPr algn="ctr"/>
            <a:r>
              <a:rPr lang="en-US" sz="3600" b="1" dirty="0"/>
              <a:t>Alison Jay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Germany</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1026" name="Picture 2" descr="Twelve Dancing Princesses (Paperback)">
            <a:extLst>
              <a:ext uri="{FF2B5EF4-FFF2-40B4-BE49-F238E27FC236}">
                <a16:creationId xmlns:a16="http://schemas.microsoft.com/office/drawing/2014/main" id="{50DE1BC6-0435-4E0E-B28F-A29995DE78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990" y="976586"/>
            <a:ext cx="4277650" cy="4299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749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Madeline</a:t>
            </a:r>
          </a:p>
          <a:p>
            <a:pPr algn="ctr"/>
            <a:r>
              <a:rPr lang="en-US" sz="3600" dirty="0"/>
              <a:t>By </a:t>
            </a:r>
          </a:p>
          <a:p>
            <a:pPr algn="ctr"/>
            <a:r>
              <a:rPr lang="en-US" sz="3600" b="1" dirty="0"/>
              <a:t>Ludwig Bemelmans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France</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2050" name="Picture 2" descr="Image result for madeline ludwig bemelmans">
            <a:extLst>
              <a:ext uri="{FF2B5EF4-FFF2-40B4-BE49-F238E27FC236}">
                <a16:creationId xmlns:a16="http://schemas.microsoft.com/office/drawing/2014/main" id="{8C674DB6-A223-44F1-BAC0-3EFDBC8855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113" y="510976"/>
            <a:ext cx="3371850"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835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The Princess Mouse</a:t>
            </a:r>
          </a:p>
          <a:p>
            <a:pPr algn="ctr"/>
            <a:r>
              <a:rPr lang="en-US" sz="3600" dirty="0"/>
              <a:t>By </a:t>
            </a:r>
          </a:p>
          <a:p>
            <a:pPr algn="ctr"/>
            <a:r>
              <a:rPr lang="en-US" sz="3600" b="1" dirty="0" err="1"/>
              <a:t>Aaton</a:t>
            </a:r>
            <a:r>
              <a:rPr lang="en-US" sz="3600" b="1" dirty="0"/>
              <a:t> Shepard</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Finland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3074" name="Picture 2" descr="Image result for the princess mouse a tale of finland">
            <a:extLst>
              <a:ext uri="{FF2B5EF4-FFF2-40B4-BE49-F238E27FC236}">
                <a16:creationId xmlns:a16="http://schemas.microsoft.com/office/drawing/2014/main" id="{3705FF9E-20FD-4E0D-8972-E166BEDC24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220" y="479393"/>
            <a:ext cx="4067566" cy="5171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884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4462760"/>
          </a:xfrm>
          <a:prstGeom prst="rect">
            <a:avLst/>
          </a:prstGeom>
          <a:noFill/>
        </p:spPr>
        <p:txBody>
          <a:bodyPr wrap="square" rtlCol="0">
            <a:spAutoFit/>
          </a:bodyPr>
          <a:lstStyle/>
          <a:p>
            <a:pPr algn="ctr"/>
            <a:r>
              <a:rPr lang="en-US" sz="3600" b="1" dirty="0"/>
              <a:t>The Boy, The Bear, The Baron, The Bard</a:t>
            </a:r>
          </a:p>
          <a:p>
            <a:pPr algn="ctr"/>
            <a:r>
              <a:rPr lang="en-US" sz="3600" dirty="0"/>
              <a:t>By </a:t>
            </a:r>
          </a:p>
          <a:p>
            <a:pPr algn="ctr"/>
            <a:r>
              <a:rPr lang="en-US" sz="3600" b="1" dirty="0"/>
              <a:t>Gregory Rogers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England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4098" name="Picture 2" descr="Image result for the boy the bear the baron the bard">
            <a:extLst>
              <a:ext uri="{FF2B5EF4-FFF2-40B4-BE49-F238E27FC236}">
                <a16:creationId xmlns:a16="http://schemas.microsoft.com/office/drawing/2014/main" id="{E333E010-D842-497E-B471-9838D60405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731" y="451969"/>
            <a:ext cx="3941497" cy="5218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995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The Ugly Duckling</a:t>
            </a:r>
          </a:p>
          <a:p>
            <a:pPr algn="ctr"/>
            <a:r>
              <a:rPr lang="en-US" sz="3600" dirty="0"/>
              <a:t>By </a:t>
            </a:r>
          </a:p>
          <a:p>
            <a:pPr algn="ctr"/>
            <a:r>
              <a:rPr lang="en-US" sz="3600" b="1" dirty="0"/>
              <a:t>Hans Christian Anderson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Denmark</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5122" name="Picture 2" descr="https://images-na.ssl-images-amazon.com/images/I/51%2BXYEwe8TL._SX370_BO1,204,203,200_.jpg">
            <a:extLst>
              <a:ext uri="{FF2B5EF4-FFF2-40B4-BE49-F238E27FC236}">
                <a16:creationId xmlns:a16="http://schemas.microsoft.com/office/drawing/2014/main" id="{EFCC7DC5-788C-43B7-82E1-9306F75A9C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2878" y="519853"/>
            <a:ext cx="3543300"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949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Peter and the Wolf</a:t>
            </a:r>
          </a:p>
          <a:p>
            <a:pPr algn="ctr"/>
            <a:r>
              <a:rPr lang="en-US" sz="3600" dirty="0"/>
              <a:t>By </a:t>
            </a:r>
          </a:p>
          <a:p>
            <a:pPr algn="ctr"/>
            <a:r>
              <a:rPr lang="en-US" sz="3600" b="1" dirty="0"/>
              <a:t>Diane Redmond</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Russia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2" y="388059"/>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6146" name="Picture 2" descr="Image result for Peter and the Wolf Diane Redmond">
            <a:extLst>
              <a:ext uri="{FF2B5EF4-FFF2-40B4-BE49-F238E27FC236}">
                <a16:creationId xmlns:a16="http://schemas.microsoft.com/office/drawing/2014/main" id="{DA7D3DD5-4FC3-4D28-BF5C-D194E1DACA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2055" y="790154"/>
            <a:ext cx="3618620" cy="448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9550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Pippi </a:t>
            </a:r>
            <a:r>
              <a:rPr lang="en-US" sz="3600" b="1" dirty="0" err="1"/>
              <a:t>Longstocking</a:t>
            </a:r>
            <a:endParaRPr lang="en-US" sz="3600" b="1" dirty="0"/>
          </a:p>
          <a:p>
            <a:pPr algn="ctr"/>
            <a:r>
              <a:rPr lang="en-US" sz="3600" dirty="0"/>
              <a:t>By </a:t>
            </a:r>
          </a:p>
          <a:p>
            <a:pPr algn="ctr"/>
            <a:r>
              <a:rPr lang="en-US" sz="3600" b="1" dirty="0"/>
              <a:t>Astrid Lindgren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Sweden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7170" name="Picture 2" descr="Image result for pippi long stocking book">
            <a:extLst>
              <a:ext uri="{FF2B5EF4-FFF2-40B4-BE49-F238E27FC236}">
                <a16:creationId xmlns:a16="http://schemas.microsoft.com/office/drawing/2014/main" id="{3FD6F0D0-A323-494A-AF57-28BCDF081F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137" y="905565"/>
            <a:ext cx="3392841" cy="4360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3624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4462760"/>
          </a:xfrm>
          <a:prstGeom prst="rect">
            <a:avLst/>
          </a:prstGeom>
          <a:noFill/>
        </p:spPr>
        <p:txBody>
          <a:bodyPr wrap="square" rtlCol="0">
            <a:spAutoFit/>
          </a:bodyPr>
          <a:lstStyle/>
          <a:p>
            <a:pPr algn="ctr"/>
            <a:r>
              <a:rPr lang="en-US" sz="3600" b="1" dirty="0" err="1"/>
              <a:t>KeeKee’s</a:t>
            </a:r>
            <a:r>
              <a:rPr lang="en-US" sz="3600" b="1" dirty="0"/>
              <a:t> Big Adventures in Athens, Greece</a:t>
            </a:r>
          </a:p>
          <a:p>
            <a:pPr algn="ctr"/>
            <a:r>
              <a:rPr lang="en-US" sz="3600" dirty="0"/>
              <a:t>By </a:t>
            </a:r>
          </a:p>
          <a:p>
            <a:pPr algn="ctr"/>
            <a:r>
              <a:rPr lang="en-US" sz="3600" b="1" dirty="0"/>
              <a:t>Shannon Jones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Greece</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8194" name="Picture 2" descr="Image result for keekee's big adventures in athens greece">
            <a:extLst>
              <a:ext uri="{FF2B5EF4-FFF2-40B4-BE49-F238E27FC236}">
                <a16:creationId xmlns:a16="http://schemas.microsoft.com/office/drawing/2014/main" id="{2785E967-49C6-44E9-8A38-9C0628625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236" y="1368039"/>
            <a:ext cx="4762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453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Katie in Scotland</a:t>
            </a:r>
          </a:p>
          <a:p>
            <a:pPr algn="ctr"/>
            <a:r>
              <a:rPr lang="en-US" sz="3600" dirty="0"/>
              <a:t>By </a:t>
            </a:r>
          </a:p>
          <a:p>
            <a:pPr algn="ctr"/>
            <a:r>
              <a:rPr lang="en-US" sz="3600" b="1" dirty="0"/>
              <a:t>James Mayhew </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Scotland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9218" name="Picture 2" descr="Katie in Scotland - Katie (Paperback)">
            <a:extLst>
              <a:ext uri="{FF2B5EF4-FFF2-40B4-BE49-F238E27FC236}">
                <a16:creationId xmlns:a16="http://schemas.microsoft.com/office/drawing/2014/main" id="{A33EA6BF-0892-4D46-A3EF-C039C71814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730" y="843421"/>
            <a:ext cx="4544628" cy="4135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31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4462760"/>
          </a:xfrm>
          <a:prstGeom prst="rect">
            <a:avLst/>
          </a:prstGeom>
          <a:noFill/>
        </p:spPr>
        <p:txBody>
          <a:bodyPr wrap="square" rtlCol="0">
            <a:spAutoFit/>
          </a:bodyPr>
          <a:lstStyle/>
          <a:p>
            <a:pPr algn="ctr"/>
            <a:r>
              <a:rPr lang="en-US" sz="3600" b="1" dirty="0"/>
              <a:t>Irish Fairy Tales and Legends</a:t>
            </a:r>
          </a:p>
          <a:p>
            <a:pPr algn="ctr"/>
            <a:r>
              <a:rPr lang="en-US" sz="3600" dirty="0"/>
              <a:t>By </a:t>
            </a:r>
          </a:p>
          <a:p>
            <a:pPr algn="ctr"/>
            <a:r>
              <a:rPr lang="en-US" sz="3600" b="1" dirty="0"/>
              <a:t>Una Leavy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Ireland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00B050"/>
                </a:solidFill>
              </a:rPr>
              <a:t>Europe</a:t>
            </a:r>
            <a:endParaRPr lang="en-GB" sz="6600" b="1" u="sng" dirty="0">
              <a:solidFill>
                <a:srgbClr val="00B050"/>
              </a:solidFill>
            </a:endParaRPr>
          </a:p>
        </p:txBody>
      </p:sp>
      <p:pic>
        <p:nvPicPr>
          <p:cNvPr id="10242" name="Picture 2" descr="The O'Brien Book of Irish Fairy Tales and Legends (Paperback)">
            <a:extLst>
              <a:ext uri="{FF2B5EF4-FFF2-40B4-BE49-F238E27FC236}">
                <a16:creationId xmlns:a16="http://schemas.microsoft.com/office/drawing/2014/main" id="{E9840E7D-4A3A-4ABF-9289-25C94C789A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3866" y="712502"/>
            <a:ext cx="3604564" cy="469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455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7" y="1500240"/>
            <a:ext cx="6436311" cy="3908762"/>
          </a:xfrm>
          <a:prstGeom prst="rect">
            <a:avLst/>
          </a:prstGeom>
          <a:noFill/>
        </p:spPr>
        <p:txBody>
          <a:bodyPr wrap="square" rtlCol="0">
            <a:spAutoFit/>
          </a:bodyPr>
          <a:lstStyle/>
          <a:p>
            <a:pPr algn="ctr"/>
            <a:r>
              <a:rPr lang="en-US" sz="3600" b="1" dirty="0"/>
              <a:t>Dim Sum for Everyone</a:t>
            </a:r>
          </a:p>
          <a:p>
            <a:pPr algn="ctr"/>
            <a:r>
              <a:rPr lang="en-US" sz="3600" dirty="0"/>
              <a:t>By </a:t>
            </a:r>
          </a:p>
          <a:p>
            <a:pPr algn="ctr"/>
            <a:r>
              <a:rPr lang="en-US" sz="3600" b="1" dirty="0"/>
              <a:t>Grace Lin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China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1266" name="Picture 2" descr="Image result for dim sum for everyone">
            <a:extLst>
              <a:ext uri="{FF2B5EF4-FFF2-40B4-BE49-F238E27FC236}">
                <a16:creationId xmlns:a16="http://schemas.microsoft.com/office/drawing/2014/main" id="{F474FD10-626E-4866-8F66-6703B8972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825" y="1167542"/>
            <a:ext cx="5034876" cy="3866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990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Elephant Dance </a:t>
            </a:r>
          </a:p>
          <a:p>
            <a:pPr algn="ctr"/>
            <a:r>
              <a:rPr lang="en-US" sz="3600" dirty="0"/>
              <a:t>By </a:t>
            </a:r>
          </a:p>
          <a:p>
            <a:pPr algn="ctr"/>
            <a:r>
              <a:rPr lang="en-US" sz="3600" b="1" dirty="0"/>
              <a:t>Theresa Heine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India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2290" name="Picture 2" descr="Image result for elephant dance book">
            <a:extLst>
              <a:ext uri="{FF2B5EF4-FFF2-40B4-BE49-F238E27FC236}">
                <a16:creationId xmlns:a16="http://schemas.microsoft.com/office/drawing/2014/main" id="{B4D76F0F-C0D3-4516-9FDD-1581FAC125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412" y="961284"/>
            <a:ext cx="3429508" cy="4115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851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The Secret Message</a:t>
            </a:r>
          </a:p>
          <a:p>
            <a:pPr algn="ctr"/>
            <a:r>
              <a:rPr lang="en-US" sz="3600" dirty="0"/>
              <a:t>By </a:t>
            </a:r>
          </a:p>
          <a:p>
            <a:pPr algn="ctr"/>
            <a:r>
              <a:rPr lang="en-US" sz="3600" b="1" dirty="0"/>
              <a:t>Mina </a:t>
            </a:r>
            <a:r>
              <a:rPr lang="en-US" sz="3600" b="1" dirty="0" err="1"/>
              <a:t>Javaherbin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Iran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23554" name="Picture 2" descr="7910717">
            <a:extLst>
              <a:ext uri="{FF2B5EF4-FFF2-40B4-BE49-F238E27FC236}">
                <a16:creationId xmlns:a16="http://schemas.microsoft.com/office/drawing/2014/main" id="{6031E836-297F-4DE9-99B2-76099F4697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3988" y="1047750"/>
            <a:ext cx="29813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229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err="1"/>
              <a:t>Hachiko</a:t>
            </a:r>
            <a:r>
              <a:rPr lang="en-US" sz="3600" b="1" dirty="0"/>
              <a:t> </a:t>
            </a:r>
          </a:p>
          <a:p>
            <a:pPr algn="ctr"/>
            <a:r>
              <a:rPr lang="en-US" sz="3600" dirty="0"/>
              <a:t>By </a:t>
            </a:r>
          </a:p>
          <a:p>
            <a:pPr algn="ctr"/>
            <a:r>
              <a:rPr lang="en-US" sz="3600" b="1" dirty="0"/>
              <a:t>Pamela S. Turner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Japan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22530" name="Picture 2" descr="http://s3.amazonaws.com/booknixie/0d06d21db278144a0adbadd443315317.jpg">
            <a:extLst>
              <a:ext uri="{FF2B5EF4-FFF2-40B4-BE49-F238E27FC236}">
                <a16:creationId xmlns:a16="http://schemas.microsoft.com/office/drawing/2014/main" id="{02A3AE60-6B23-4935-93A2-EB6BCAF798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494" y="981075"/>
            <a:ext cx="4240841" cy="4077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619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	</a:t>
            </a:r>
            <a:r>
              <a:rPr lang="en-US" sz="3600" b="1" dirty="0" err="1"/>
              <a:t>Wabi</a:t>
            </a:r>
            <a:r>
              <a:rPr lang="en-US" sz="3600" b="1" dirty="0"/>
              <a:t> </a:t>
            </a:r>
            <a:r>
              <a:rPr lang="en-US" sz="3600" b="1" dirty="0" err="1"/>
              <a:t>Sabi</a:t>
            </a:r>
            <a:endParaRPr lang="en-US" sz="3600" b="1" dirty="0"/>
          </a:p>
          <a:p>
            <a:pPr algn="ctr"/>
            <a:r>
              <a:rPr lang="en-US" sz="3600" dirty="0"/>
              <a:t>By </a:t>
            </a:r>
          </a:p>
          <a:p>
            <a:pPr algn="ctr"/>
            <a:r>
              <a:rPr lang="en-US" sz="3600" b="1" dirty="0"/>
              <a:t>Mark </a:t>
            </a:r>
            <a:r>
              <a:rPr lang="en-US" sz="3600" b="1" dirty="0" err="1"/>
              <a:t>Reibstein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Japan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21506" name="Picture 2" descr="http://s3.amazonaws.com/booknixie/e45f3bc3a2fe7f80f3fd1ca21121ceb7.jpg">
            <a:extLst>
              <a:ext uri="{FF2B5EF4-FFF2-40B4-BE49-F238E27FC236}">
                <a16:creationId xmlns:a16="http://schemas.microsoft.com/office/drawing/2014/main" id="{2FCAED10-1DFE-462F-9EE1-75D638EB2B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8244" y="843421"/>
            <a:ext cx="3990975" cy="4042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397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First Rain</a:t>
            </a:r>
          </a:p>
          <a:p>
            <a:pPr algn="ctr"/>
            <a:r>
              <a:rPr lang="en-US" sz="3600" dirty="0"/>
              <a:t>By </a:t>
            </a:r>
          </a:p>
          <a:p>
            <a:pPr algn="ctr"/>
            <a:r>
              <a:rPr lang="en-US" sz="3600" b="1" dirty="0"/>
              <a:t>Charlotte Herman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Israel</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20482" name="Picture 2" descr="Image result for first rain book">
            <a:extLst>
              <a:ext uri="{FF2B5EF4-FFF2-40B4-BE49-F238E27FC236}">
                <a16:creationId xmlns:a16="http://schemas.microsoft.com/office/drawing/2014/main" id="{5952B292-CCD5-400E-8455-50376B040D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054" y="633413"/>
            <a:ext cx="5023096" cy="4501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5159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The Korean Cinderella</a:t>
            </a:r>
          </a:p>
          <a:p>
            <a:pPr algn="ctr"/>
            <a:r>
              <a:rPr lang="en-US" sz="3600" dirty="0"/>
              <a:t>By </a:t>
            </a:r>
          </a:p>
          <a:p>
            <a:pPr algn="ctr"/>
            <a:r>
              <a:rPr lang="en-US" sz="3600" b="1" dirty="0"/>
              <a:t>Shirley </a:t>
            </a:r>
            <a:r>
              <a:rPr lang="en-US" sz="3600" b="1" dirty="0" err="1"/>
              <a:t>Climo</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South Korea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9458" name="Picture 2" descr="Image result for the korean cinderella">
            <a:extLst>
              <a:ext uri="{FF2B5EF4-FFF2-40B4-BE49-F238E27FC236}">
                <a16:creationId xmlns:a16="http://schemas.microsoft.com/office/drawing/2014/main" id="{F664FCEA-61B8-4FDA-8042-75C77AB903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7763" y="509588"/>
            <a:ext cx="3648075"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531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err="1"/>
              <a:t>Tuko</a:t>
            </a:r>
            <a:r>
              <a:rPr lang="en-US" sz="3600" b="1" dirty="0"/>
              <a:t> and the Birds</a:t>
            </a:r>
          </a:p>
          <a:p>
            <a:pPr algn="ctr"/>
            <a:r>
              <a:rPr lang="en-US" sz="3600" dirty="0"/>
              <a:t>By </a:t>
            </a:r>
          </a:p>
          <a:p>
            <a:pPr algn="ctr"/>
            <a:r>
              <a:rPr lang="en-US" sz="3600" b="1" dirty="0"/>
              <a:t>Shirley </a:t>
            </a:r>
            <a:r>
              <a:rPr lang="en-US" sz="3600" b="1" dirty="0" err="1"/>
              <a:t>Climo</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Philippines</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8434" name="Picture 2" descr="Image result for tuko and the birds">
            <a:extLst>
              <a:ext uri="{FF2B5EF4-FFF2-40B4-BE49-F238E27FC236}">
                <a16:creationId xmlns:a16="http://schemas.microsoft.com/office/drawing/2014/main" id="{11BE519C-6EB2-4732-9D5F-CCF23CFC16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5863" y="630406"/>
            <a:ext cx="3552825"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499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Nasreen’s Secret School</a:t>
            </a:r>
          </a:p>
          <a:p>
            <a:pPr algn="ctr"/>
            <a:r>
              <a:rPr lang="en-US" sz="3600" dirty="0"/>
              <a:t>By </a:t>
            </a:r>
          </a:p>
          <a:p>
            <a:pPr algn="ctr"/>
            <a:r>
              <a:rPr lang="en-US" sz="3600" b="1" dirty="0"/>
              <a:t>Jeanette Winter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Afghanistan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7410" name="Picture 2" descr="Take kids on a trip to Asia with these picture books. Explore culture, religion, games, animals, and more with books set in India, Afghanistan, China, Thailand, and other Asian countries.">
            <a:extLst>
              <a:ext uri="{FF2B5EF4-FFF2-40B4-BE49-F238E27FC236}">
                <a16:creationId xmlns:a16="http://schemas.microsoft.com/office/drawing/2014/main" id="{61E8676C-FBDA-4DD5-A86A-7935C83044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9035" y="620881"/>
            <a:ext cx="39243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926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540035" y="1474619"/>
            <a:ext cx="6436311" cy="3908762"/>
          </a:xfrm>
          <a:prstGeom prst="rect">
            <a:avLst/>
          </a:prstGeom>
          <a:noFill/>
        </p:spPr>
        <p:txBody>
          <a:bodyPr wrap="square" rtlCol="0">
            <a:spAutoFit/>
          </a:bodyPr>
          <a:lstStyle/>
          <a:p>
            <a:pPr algn="ctr"/>
            <a:r>
              <a:rPr lang="en-US" sz="3600" b="1" dirty="0"/>
              <a:t>Four Feet, Two Sandals</a:t>
            </a:r>
          </a:p>
          <a:p>
            <a:pPr algn="ctr"/>
            <a:r>
              <a:rPr lang="en-US" sz="3600" dirty="0"/>
              <a:t>By </a:t>
            </a:r>
          </a:p>
          <a:p>
            <a:pPr algn="ctr"/>
            <a:r>
              <a:rPr lang="en-US" sz="3600" b="1" dirty="0"/>
              <a:t>Karen Lynn Williams </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Pakistan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6386" name="Picture 2" descr="Take kids on a trip to Asia with these picture books. Explore culture, religion, games, animals, and more with books set in India, Afghanistan, China, Thailand, and other Asian countries.">
            <a:extLst>
              <a:ext uri="{FF2B5EF4-FFF2-40B4-BE49-F238E27FC236}">
                <a16:creationId xmlns:a16="http://schemas.microsoft.com/office/drawing/2014/main" id="{C509BF8D-A9BE-45B0-9FC6-B917F2BDD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60" y="1162050"/>
            <a:ext cx="4752975" cy="3562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825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3908762"/>
          </a:xfrm>
          <a:prstGeom prst="rect">
            <a:avLst/>
          </a:prstGeom>
          <a:noFill/>
        </p:spPr>
        <p:txBody>
          <a:bodyPr wrap="square" rtlCol="0">
            <a:spAutoFit/>
          </a:bodyPr>
          <a:lstStyle/>
          <a:p>
            <a:pPr algn="ctr"/>
            <a:r>
              <a:rPr lang="en-US" sz="3600" b="1" dirty="0"/>
              <a:t>Peek</a:t>
            </a:r>
          </a:p>
          <a:p>
            <a:pPr algn="ctr"/>
            <a:r>
              <a:rPr lang="en-US" sz="3600" dirty="0"/>
              <a:t>By </a:t>
            </a:r>
          </a:p>
          <a:p>
            <a:pPr algn="ctr"/>
            <a:r>
              <a:rPr lang="en-US" sz="3600" b="1" dirty="0" err="1"/>
              <a:t>Minfong</a:t>
            </a:r>
            <a:r>
              <a:rPr lang="en-US" sz="3600" b="1" dirty="0"/>
              <a:t> Ho</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Thailand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5362" name="Picture 2" descr="Take kids on a trip to Asia with these picture books. Explore culture, religion, games, animals, and more with books set in India, Afghanistan, China, Thailand, and other Asian countries.">
            <a:extLst>
              <a:ext uri="{FF2B5EF4-FFF2-40B4-BE49-F238E27FC236}">
                <a16:creationId xmlns:a16="http://schemas.microsoft.com/office/drawing/2014/main" id="{E7F39105-8391-47A2-B829-C1D984196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475" y="733425"/>
            <a:ext cx="394335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8181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474619"/>
            <a:ext cx="6436311" cy="4462760"/>
          </a:xfrm>
          <a:prstGeom prst="rect">
            <a:avLst/>
          </a:prstGeom>
          <a:noFill/>
        </p:spPr>
        <p:txBody>
          <a:bodyPr wrap="square" rtlCol="0">
            <a:spAutoFit/>
          </a:bodyPr>
          <a:lstStyle/>
          <a:p>
            <a:pPr algn="ctr"/>
            <a:r>
              <a:rPr lang="en-US" sz="3600" b="1" dirty="0"/>
              <a:t>Hanuman and the Orange Sun </a:t>
            </a:r>
          </a:p>
          <a:p>
            <a:pPr algn="ctr"/>
            <a:r>
              <a:rPr lang="en-US" sz="3600" dirty="0"/>
              <a:t>By </a:t>
            </a:r>
          </a:p>
          <a:p>
            <a:pPr algn="ctr"/>
            <a:r>
              <a:rPr lang="en-US" sz="3600" b="1" dirty="0"/>
              <a:t>Amy </a:t>
            </a:r>
            <a:r>
              <a:rPr lang="en-US" sz="3600" b="1" dirty="0" err="1"/>
              <a:t>Maranville</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India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4338" name="Picture 2" descr="Take kids on a trip to Asia with these picture books. Explore culture, religion, games, animals, and more with books set in India, Afghanistan, China, Thailand, and other Asian countries.">
            <a:extLst>
              <a:ext uri="{FF2B5EF4-FFF2-40B4-BE49-F238E27FC236}">
                <a16:creationId xmlns:a16="http://schemas.microsoft.com/office/drawing/2014/main" id="{41D9147F-36BF-4849-9E10-2F8A14FBD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194" y="1276350"/>
            <a:ext cx="4762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594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Amal’s Eid</a:t>
            </a:r>
          </a:p>
          <a:p>
            <a:pPr algn="ctr"/>
            <a:r>
              <a:rPr lang="en-US" sz="3600" dirty="0"/>
              <a:t>By </a:t>
            </a:r>
          </a:p>
          <a:p>
            <a:pPr algn="ctr"/>
            <a:r>
              <a:rPr lang="en-US" sz="3600" b="1" dirty="0"/>
              <a:t>Amy </a:t>
            </a:r>
            <a:r>
              <a:rPr lang="en-US" sz="3600" b="1" dirty="0" err="1"/>
              <a:t>Maranville</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India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845884" y="318804"/>
            <a:ext cx="9291215" cy="1049235"/>
          </a:xfrm>
        </p:spPr>
        <p:txBody>
          <a:bodyPr>
            <a:normAutofit/>
          </a:bodyPr>
          <a:lstStyle/>
          <a:p>
            <a:r>
              <a:rPr lang="en-US" sz="6600" b="1" u="sng" dirty="0">
                <a:solidFill>
                  <a:srgbClr val="FF6600"/>
                </a:solidFill>
              </a:rPr>
              <a:t>Asia</a:t>
            </a:r>
            <a:r>
              <a:rPr lang="en-US" sz="6600" b="1" u="sng" dirty="0">
                <a:solidFill>
                  <a:srgbClr val="00B050"/>
                </a:solidFill>
              </a:rPr>
              <a:t> </a:t>
            </a:r>
            <a:endParaRPr lang="en-GB" sz="6600" b="1" u="sng" dirty="0">
              <a:solidFill>
                <a:srgbClr val="00B050"/>
              </a:solidFill>
            </a:endParaRPr>
          </a:p>
        </p:txBody>
      </p:sp>
      <p:pic>
        <p:nvPicPr>
          <p:cNvPr id="13314" name="Picture 2" descr="Take kids on a trip to Asia with these picture books. Explore culture, religion, games, animals, and more with books set in India, Afghanistan, China, Thailand, and other Asian countries.">
            <a:extLst>
              <a:ext uri="{FF2B5EF4-FFF2-40B4-BE49-F238E27FC236}">
                <a16:creationId xmlns:a16="http://schemas.microsoft.com/office/drawing/2014/main" id="{811A2F65-B548-4828-9233-DE5D15DAC6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114425"/>
            <a:ext cx="4762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5621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Africa is Not a Country</a:t>
            </a:r>
          </a:p>
          <a:p>
            <a:pPr algn="ctr"/>
            <a:r>
              <a:rPr lang="en-US" sz="3600" dirty="0"/>
              <a:t>By </a:t>
            </a:r>
          </a:p>
          <a:p>
            <a:pPr algn="ctr"/>
            <a:r>
              <a:rPr lang="en-US" sz="3600" b="1" dirty="0" err="1"/>
              <a:t>Margy</a:t>
            </a:r>
            <a:r>
              <a:rPr lang="en-US" sz="3600" b="1" dirty="0"/>
              <a:t> Burns Knight</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All</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err="1">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4578" name="Picture 2" descr="africa_not_country">
            <a:extLst>
              <a:ext uri="{FF2B5EF4-FFF2-40B4-BE49-F238E27FC236}">
                <a16:creationId xmlns:a16="http://schemas.microsoft.com/office/drawing/2014/main" id="{CE82BBF1-3C9E-41AC-99C0-A0479C2C3C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13" y="769904"/>
            <a:ext cx="3571875"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727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Mama </a:t>
            </a:r>
            <a:r>
              <a:rPr lang="en-US" sz="3600" b="1" dirty="0" err="1"/>
              <a:t>Panya’s</a:t>
            </a:r>
            <a:r>
              <a:rPr lang="en-US" sz="3600" b="1" dirty="0"/>
              <a:t> Pancakes</a:t>
            </a:r>
          </a:p>
          <a:p>
            <a:pPr algn="ctr"/>
            <a:r>
              <a:rPr lang="en-US" sz="3600" dirty="0"/>
              <a:t>By </a:t>
            </a:r>
          </a:p>
          <a:p>
            <a:pPr algn="ctr"/>
            <a:r>
              <a:rPr lang="en-US" sz="3600" b="1" dirty="0"/>
              <a:t>Mary and Rich Chamberlain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Kenya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5602" name="Picture 2" descr="Mama Panya's Pancakes">
            <a:extLst>
              <a:ext uri="{FF2B5EF4-FFF2-40B4-BE49-F238E27FC236}">
                <a16:creationId xmlns:a16="http://schemas.microsoft.com/office/drawing/2014/main" id="{313BE471-0742-4128-B8FC-027577FA86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338" y="1062038"/>
            <a:ext cx="3952875"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506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err="1"/>
              <a:t>Mufaro’s</a:t>
            </a:r>
            <a:r>
              <a:rPr lang="en-US" sz="3600" b="1" dirty="0"/>
              <a:t> Beautiful Daughters</a:t>
            </a:r>
          </a:p>
          <a:p>
            <a:pPr algn="ctr"/>
            <a:r>
              <a:rPr lang="en-US" sz="3600" dirty="0"/>
              <a:t>By </a:t>
            </a:r>
          </a:p>
          <a:p>
            <a:pPr algn="ctr"/>
            <a:r>
              <a:rPr lang="en-US" sz="3600" b="1" dirty="0"/>
              <a:t>John Steptoe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Zimbabwe</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6626" name="Picture 2" descr="mufaro">
            <a:extLst>
              <a:ext uri="{FF2B5EF4-FFF2-40B4-BE49-F238E27FC236}">
                <a16:creationId xmlns:a16="http://schemas.microsoft.com/office/drawing/2014/main" id="{0417930F-8923-480B-9A95-F69D13FF1C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769904"/>
            <a:ext cx="39243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4128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Mother of Monsters</a:t>
            </a:r>
          </a:p>
          <a:p>
            <a:pPr algn="ctr"/>
            <a:r>
              <a:rPr lang="en-US" sz="3600" dirty="0"/>
              <a:t>By </a:t>
            </a:r>
          </a:p>
          <a:p>
            <a:pPr algn="ctr"/>
            <a:r>
              <a:rPr lang="en-US" sz="3600" b="1" dirty="0"/>
              <a:t>Fran Parnell</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South Africa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7650" name="Picture 2" descr="Mother of Monsters">
            <a:extLst>
              <a:ext uri="{FF2B5EF4-FFF2-40B4-BE49-F238E27FC236}">
                <a16:creationId xmlns:a16="http://schemas.microsoft.com/office/drawing/2014/main" id="{74274E7F-872C-47C8-8D51-AECBDCD014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713" y="557213"/>
            <a:ext cx="3281362" cy="4727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9461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Pretty Salma</a:t>
            </a:r>
          </a:p>
          <a:p>
            <a:pPr algn="ctr"/>
            <a:r>
              <a:rPr lang="en-US" sz="3600" dirty="0"/>
              <a:t>By </a:t>
            </a:r>
          </a:p>
          <a:p>
            <a:pPr algn="ctr"/>
            <a:r>
              <a:rPr lang="en-US" sz="3600" b="1" dirty="0"/>
              <a:t>Niki Daly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Ghana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8674" name="Picture 2" descr="pretty salma">
            <a:extLst>
              <a:ext uri="{FF2B5EF4-FFF2-40B4-BE49-F238E27FC236}">
                <a16:creationId xmlns:a16="http://schemas.microsoft.com/office/drawing/2014/main" id="{7567F53E-F79D-4CB6-B8D4-41C5C2A3DF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10" y="769904"/>
            <a:ext cx="4762500" cy="4552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577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One Plastic Bag</a:t>
            </a:r>
          </a:p>
          <a:p>
            <a:pPr algn="ctr"/>
            <a:r>
              <a:rPr lang="en-US" sz="3600" dirty="0"/>
              <a:t>By </a:t>
            </a:r>
          </a:p>
          <a:p>
            <a:pPr algn="ctr"/>
            <a:r>
              <a:rPr lang="en-US" sz="3600" b="1" dirty="0"/>
              <a:t>Miranda Paul</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Gambia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9698" name="Picture 2" descr="one plastic bag">
            <a:extLst>
              <a:ext uri="{FF2B5EF4-FFF2-40B4-BE49-F238E27FC236}">
                <a16:creationId xmlns:a16="http://schemas.microsoft.com/office/drawing/2014/main" id="{82FA8BF4-3F6B-40E8-A886-ABAE5BF89E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10" y="990600"/>
            <a:ext cx="4762500" cy="407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5613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We All Went on Safari</a:t>
            </a:r>
          </a:p>
          <a:p>
            <a:pPr algn="ctr"/>
            <a:r>
              <a:rPr lang="en-US" sz="3600" dirty="0"/>
              <a:t>By </a:t>
            </a:r>
          </a:p>
          <a:p>
            <a:pPr algn="ctr"/>
            <a:r>
              <a:rPr lang="en-US" sz="3600" b="1" dirty="0"/>
              <a:t>Laurie Krebs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Tanzania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30722" name="Picture 2" descr="We All Went on Safari">
            <a:extLst>
              <a:ext uri="{FF2B5EF4-FFF2-40B4-BE49-F238E27FC236}">
                <a16:creationId xmlns:a16="http://schemas.microsoft.com/office/drawing/2014/main" id="{47550DAA-7853-4F98-95D6-BBFA4E686E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0460" y="947738"/>
            <a:ext cx="4171950"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8079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Grandpa Cacao</a:t>
            </a:r>
          </a:p>
          <a:p>
            <a:pPr algn="ctr"/>
            <a:r>
              <a:rPr lang="en-US" sz="3600" dirty="0"/>
              <a:t>By </a:t>
            </a:r>
          </a:p>
          <a:p>
            <a:pPr algn="ctr"/>
            <a:r>
              <a:rPr lang="en-US" sz="3600" b="1" dirty="0"/>
              <a:t>Elizabeth </a:t>
            </a:r>
            <a:r>
              <a:rPr lang="en-US" sz="3600" b="1" dirty="0" err="1"/>
              <a:t>Zunon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Ivory Coast</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31746" name="Picture 2" descr="Take children on a trip to Africa with these beautiful picture books. Explore culture, folktales, history, animals,and the environment with these books set in Zimbabwe, Kenya, Tanzania, South Africa, and other African countries. Click through for the full book list, plus a free global passport reading log.">
            <a:extLst>
              <a:ext uri="{FF2B5EF4-FFF2-40B4-BE49-F238E27FC236}">
                <a16:creationId xmlns:a16="http://schemas.microsoft.com/office/drawing/2014/main" id="{C858C100-8A1E-43DC-B553-50911D0685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10" y="769904"/>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7248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Leopard’s Drum</a:t>
            </a:r>
          </a:p>
          <a:p>
            <a:pPr algn="ctr"/>
            <a:r>
              <a:rPr lang="en-US" sz="3600" dirty="0"/>
              <a:t>By </a:t>
            </a:r>
          </a:p>
          <a:p>
            <a:pPr algn="ctr"/>
            <a:r>
              <a:rPr lang="en-US" sz="3600" b="1" dirty="0"/>
              <a:t>Jessica </a:t>
            </a:r>
            <a:r>
              <a:rPr lang="en-US" sz="3600" b="1" dirty="0" err="1"/>
              <a:t>Souhami</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Ghana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32770" name="Picture 2" descr="leopards drum">
            <a:extLst>
              <a:ext uri="{FF2B5EF4-FFF2-40B4-BE49-F238E27FC236}">
                <a16:creationId xmlns:a16="http://schemas.microsoft.com/office/drawing/2014/main" id="{F9303E34-0A1B-4FA5-BB36-F0B2D62886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488" y="1294522"/>
            <a:ext cx="4752975" cy="359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010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Who was King Tut?</a:t>
            </a:r>
          </a:p>
          <a:p>
            <a:pPr algn="ctr"/>
            <a:r>
              <a:rPr lang="en-US" sz="3600" dirty="0"/>
              <a:t>By </a:t>
            </a:r>
          </a:p>
          <a:p>
            <a:pPr algn="ctr"/>
            <a:r>
              <a:rPr lang="en-US" sz="3600" b="1" dirty="0"/>
              <a:t>Roberta Edwards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Ghana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36866" name="Picture 2" descr="Image result for who was king tut">
            <a:extLst>
              <a:ext uri="{FF2B5EF4-FFF2-40B4-BE49-F238E27FC236}">
                <a16:creationId xmlns:a16="http://schemas.microsoft.com/office/drawing/2014/main" id="{034EB0C2-7D86-40E8-9A35-FB49A91600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250" r="15833"/>
          <a:stretch/>
        </p:blipFill>
        <p:spPr bwMode="auto">
          <a:xfrm>
            <a:off x="1299209" y="609600"/>
            <a:ext cx="3415665" cy="50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3709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Lion’s Whiskers</a:t>
            </a:r>
          </a:p>
          <a:p>
            <a:pPr algn="ctr"/>
            <a:r>
              <a:rPr lang="en-US" sz="3600" dirty="0"/>
              <a:t>By </a:t>
            </a:r>
          </a:p>
          <a:p>
            <a:pPr algn="ctr"/>
            <a:r>
              <a:rPr lang="en-US" sz="3600" b="1" dirty="0"/>
              <a:t>Nancy Raines Day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Ethiopia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2" name="Picture 1">
            <a:extLst>
              <a:ext uri="{FF2B5EF4-FFF2-40B4-BE49-F238E27FC236}">
                <a16:creationId xmlns:a16="http://schemas.microsoft.com/office/drawing/2014/main" id="{52963ECA-398E-4DCF-B114-10F49F0C50CD}"/>
              </a:ext>
            </a:extLst>
          </p:cNvPr>
          <p:cNvPicPr>
            <a:picLocks noChangeAspect="1"/>
          </p:cNvPicPr>
          <p:nvPr/>
        </p:nvPicPr>
        <p:blipFill rotWithShape="1">
          <a:blip r:embed="rId2"/>
          <a:srcRect l="16249" r="15917"/>
          <a:stretch/>
        </p:blipFill>
        <p:spPr>
          <a:xfrm>
            <a:off x="636965" y="962024"/>
            <a:ext cx="5230435" cy="4048125"/>
          </a:xfrm>
          <a:prstGeom prst="rect">
            <a:avLst/>
          </a:prstGeom>
        </p:spPr>
      </p:pic>
    </p:spTree>
    <p:extLst>
      <p:ext uri="{BB962C8B-B14F-4D97-AF65-F5344CB8AC3E}">
        <p14:creationId xmlns:p14="http://schemas.microsoft.com/office/powerpoint/2010/main" val="1327285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I Lost My Tooth in Africa</a:t>
            </a:r>
          </a:p>
          <a:p>
            <a:pPr algn="ctr"/>
            <a:r>
              <a:rPr lang="en-US" sz="3600" dirty="0"/>
              <a:t>By </a:t>
            </a:r>
          </a:p>
          <a:p>
            <a:pPr algn="ctr"/>
            <a:r>
              <a:rPr lang="en-US" sz="3600" b="1" dirty="0"/>
              <a:t>Penda Diakite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Mali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5" name="Picture 4" descr="Image result for i lost my tooth in africa">
            <a:extLst>
              <a:ext uri="{FF2B5EF4-FFF2-40B4-BE49-F238E27FC236}">
                <a16:creationId xmlns:a16="http://schemas.microsoft.com/office/drawing/2014/main" id="{84006EB6-6BE2-42E2-99CE-329851898C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137" y="893729"/>
            <a:ext cx="4854914" cy="4400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916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Anansi the Spider</a:t>
            </a:r>
          </a:p>
          <a:p>
            <a:pPr algn="ctr"/>
            <a:r>
              <a:rPr lang="en-US" sz="3600" dirty="0"/>
              <a:t>By </a:t>
            </a:r>
          </a:p>
          <a:p>
            <a:pPr algn="ctr"/>
            <a:r>
              <a:rPr lang="en-US" sz="3600" b="1" dirty="0"/>
              <a:t>Gerald McDermott</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Ghana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C00000"/>
                </a:solidFill>
              </a:rPr>
              <a:t>Africa</a:t>
            </a:r>
            <a:r>
              <a:rPr lang="en-US" sz="6600" b="1" u="sng" dirty="0">
                <a:solidFill>
                  <a:srgbClr val="00B050"/>
                </a:solidFill>
              </a:rPr>
              <a:t> </a:t>
            </a:r>
            <a:endParaRPr lang="en-GB" sz="6600" b="1" u="sng" dirty="0">
              <a:solidFill>
                <a:srgbClr val="00B050"/>
              </a:solidFill>
            </a:endParaRPr>
          </a:p>
        </p:txBody>
      </p:sp>
      <p:pic>
        <p:nvPicPr>
          <p:cNvPr id="33794" name="Picture 2" descr="Image result for Anansi the Spider: A Tale from the Ashanti">
            <a:extLst>
              <a:ext uri="{FF2B5EF4-FFF2-40B4-BE49-F238E27FC236}">
                <a16:creationId xmlns:a16="http://schemas.microsoft.com/office/drawing/2014/main" id="{FD27849D-B937-400C-B898-7A099F9EF4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399" y="1057275"/>
            <a:ext cx="4429125" cy="380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1191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Possum Magic</a:t>
            </a:r>
          </a:p>
          <a:p>
            <a:pPr algn="ctr"/>
            <a:r>
              <a:rPr lang="en-US" sz="3600" dirty="0"/>
              <a:t>By </a:t>
            </a:r>
          </a:p>
          <a:p>
            <a:pPr algn="ctr"/>
            <a:r>
              <a:rPr lang="en-US" sz="3600" b="1" dirty="0"/>
              <a:t>Mem Fox</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Australia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2" name="Picture 1">
            <a:extLst>
              <a:ext uri="{FF2B5EF4-FFF2-40B4-BE49-F238E27FC236}">
                <a16:creationId xmlns:a16="http://schemas.microsoft.com/office/drawing/2014/main" id="{C5C8C7F7-6789-4628-ADD4-32061B0FB949}"/>
              </a:ext>
            </a:extLst>
          </p:cNvPr>
          <p:cNvPicPr>
            <a:picLocks noChangeAspect="1"/>
          </p:cNvPicPr>
          <p:nvPr/>
        </p:nvPicPr>
        <p:blipFill>
          <a:blip r:embed="rId2"/>
          <a:stretch>
            <a:fillRect/>
          </a:stretch>
        </p:blipFill>
        <p:spPr>
          <a:xfrm>
            <a:off x="843979" y="620881"/>
            <a:ext cx="4467225" cy="4762500"/>
          </a:xfrm>
          <a:prstGeom prst="rect">
            <a:avLst/>
          </a:prstGeom>
        </p:spPr>
      </p:pic>
    </p:spTree>
    <p:extLst>
      <p:ext uri="{BB962C8B-B14F-4D97-AF65-F5344CB8AC3E}">
        <p14:creationId xmlns:p14="http://schemas.microsoft.com/office/powerpoint/2010/main" val="4033904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Where’s </a:t>
            </a:r>
            <a:r>
              <a:rPr lang="en-US" sz="3600" b="1" dirty="0" err="1"/>
              <a:t>Stripey</a:t>
            </a:r>
            <a:r>
              <a:rPr lang="en-US" sz="3600" b="1" dirty="0"/>
              <a:t>?</a:t>
            </a:r>
          </a:p>
          <a:p>
            <a:pPr algn="ctr"/>
            <a:r>
              <a:rPr lang="en-US" sz="3600" dirty="0"/>
              <a:t>By </a:t>
            </a:r>
          </a:p>
          <a:p>
            <a:pPr algn="ctr"/>
            <a:r>
              <a:rPr lang="en-US" sz="3600" b="1" dirty="0"/>
              <a:t>Wendy </a:t>
            </a:r>
            <a:r>
              <a:rPr lang="en-US" sz="3600" b="1" dirty="0" err="1"/>
              <a:t>Binks</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Australia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5" name="Picture 4">
            <a:extLst>
              <a:ext uri="{FF2B5EF4-FFF2-40B4-BE49-F238E27FC236}">
                <a16:creationId xmlns:a16="http://schemas.microsoft.com/office/drawing/2014/main" id="{B045823E-0E87-4E4C-8772-40BA6706A7BD}"/>
              </a:ext>
            </a:extLst>
          </p:cNvPr>
          <p:cNvPicPr>
            <a:picLocks noChangeAspect="1"/>
          </p:cNvPicPr>
          <p:nvPr/>
        </p:nvPicPr>
        <p:blipFill>
          <a:blip r:embed="rId2"/>
          <a:stretch>
            <a:fillRect/>
          </a:stretch>
        </p:blipFill>
        <p:spPr>
          <a:xfrm>
            <a:off x="1166489" y="630406"/>
            <a:ext cx="3467100" cy="4752975"/>
          </a:xfrm>
          <a:prstGeom prst="rect">
            <a:avLst/>
          </a:prstGeom>
        </p:spPr>
      </p:pic>
    </p:spTree>
    <p:extLst>
      <p:ext uri="{BB962C8B-B14F-4D97-AF65-F5344CB8AC3E}">
        <p14:creationId xmlns:p14="http://schemas.microsoft.com/office/powerpoint/2010/main" val="38136634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Diary of a Wombat</a:t>
            </a:r>
          </a:p>
          <a:p>
            <a:pPr algn="ctr"/>
            <a:r>
              <a:rPr lang="en-US" sz="3600" dirty="0"/>
              <a:t>By </a:t>
            </a:r>
          </a:p>
          <a:p>
            <a:pPr algn="ctr"/>
            <a:r>
              <a:rPr lang="en-US" sz="3600" b="1" dirty="0"/>
              <a:t>Jackie French</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Australia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37890" name="Picture 2" descr="Diary of a Wombat: Amazon.co.uk: French, Jackie, Whatley, Bruce: Books">
            <a:extLst>
              <a:ext uri="{FF2B5EF4-FFF2-40B4-BE49-F238E27FC236}">
                <a16:creationId xmlns:a16="http://schemas.microsoft.com/office/drawing/2014/main" id="{75633EED-FA11-4ADD-B939-6C2D42867F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4438"/>
            <a:ext cx="4762500" cy="3514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0119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New Zealand ABCs</a:t>
            </a:r>
          </a:p>
          <a:p>
            <a:pPr algn="ctr"/>
            <a:r>
              <a:rPr lang="en-US" sz="3600" dirty="0"/>
              <a:t>By </a:t>
            </a:r>
          </a:p>
          <a:p>
            <a:pPr algn="ctr"/>
            <a:r>
              <a:rPr lang="en-US" sz="3600" b="1" dirty="0"/>
              <a:t>Holly Schroeder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New Zealand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50178" name="Picture 2" descr="Travel the world with picture books: top pics for children's picture books set in Australia, Oceania, and Antarctica. These 9 books help kids explore culture, history, animals and more.">
            <a:extLst>
              <a:ext uri="{FF2B5EF4-FFF2-40B4-BE49-F238E27FC236}">
                <a16:creationId xmlns:a16="http://schemas.microsoft.com/office/drawing/2014/main" id="{9705565D-4EE4-465B-8966-297B29C373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10" y="1152525"/>
            <a:ext cx="47625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9948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D is for Down Under</a:t>
            </a:r>
          </a:p>
          <a:p>
            <a:pPr algn="ctr"/>
            <a:r>
              <a:rPr lang="en-US" sz="3600" dirty="0"/>
              <a:t>By </a:t>
            </a:r>
          </a:p>
          <a:p>
            <a:pPr algn="ctr"/>
            <a:r>
              <a:rPr lang="en-US" sz="3600" b="1" dirty="0"/>
              <a:t>Devin </a:t>
            </a:r>
            <a:r>
              <a:rPr lang="en-US" sz="3600" b="1" dirty="0" err="1"/>
              <a:t>Scillian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Australia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9154" name="Picture 2" descr="Travel the world with picture books: top pics for children's picture books set in Australia, Oceania, and Antarctica. These 9 books help kids explore culture, history, animals and more.">
            <a:extLst>
              <a:ext uri="{FF2B5EF4-FFF2-40B4-BE49-F238E27FC236}">
                <a16:creationId xmlns:a16="http://schemas.microsoft.com/office/drawing/2014/main" id="{16A18BDC-76C1-4FBC-8352-0FD57A7A4F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10" y="769904"/>
            <a:ext cx="4762500" cy="4324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3280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Elizabeth, Queen of the Seas</a:t>
            </a:r>
          </a:p>
          <a:p>
            <a:pPr algn="ctr"/>
            <a:r>
              <a:rPr lang="en-US" sz="3600" dirty="0"/>
              <a:t>By </a:t>
            </a:r>
          </a:p>
          <a:p>
            <a:pPr algn="ctr"/>
            <a:r>
              <a:rPr lang="en-US" sz="3600" b="1" dirty="0"/>
              <a:t>Lynne Cox</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New Zealand</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8130" name="Picture 2" descr="Learn about New Zealand with these 6 fun children's books, perfect for the home or classroom. Explore Kiwi cultures, fascinating animals, and more with these picture books for toddlers through age 10. Click through for the full book list plus fun facts about New Zealand! #globallearning #newzealand">
            <a:extLst>
              <a:ext uri="{FF2B5EF4-FFF2-40B4-BE49-F238E27FC236}">
                <a16:creationId xmlns:a16="http://schemas.microsoft.com/office/drawing/2014/main" id="{7619C4EC-D7CD-4A85-87F1-19FC0D3E58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7288" y="620881"/>
            <a:ext cx="441007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3683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Hello, Mama </a:t>
            </a:r>
            <a:r>
              <a:rPr lang="en-US" sz="3600" b="1" dirty="0" err="1"/>
              <a:t>Wallaroo</a:t>
            </a:r>
            <a:endParaRPr lang="en-US" sz="3600" b="1" dirty="0"/>
          </a:p>
          <a:p>
            <a:pPr algn="ctr"/>
            <a:r>
              <a:rPr lang="en-US" sz="3600" dirty="0"/>
              <a:t>By </a:t>
            </a:r>
          </a:p>
          <a:p>
            <a:pPr algn="ctr"/>
            <a:r>
              <a:rPr lang="en-US" sz="3600" b="1" dirty="0"/>
              <a:t>Darrin Lunde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Australia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7106" name="Picture 2" descr="Travel the world with picture books: top pics for children's picture books set in Australia, Oceania, and Antarctica. These 9 books help kids explore culture, history, animals and more.">
            <a:extLst>
              <a:ext uri="{FF2B5EF4-FFF2-40B4-BE49-F238E27FC236}">
                <a16:creationId xmlns:a16="http://schemas.microsoft.com/office/drawing/2014/main" id="{7A0FD7DB-9FA6-4063-B6A5-DE6B49C27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209" y="1114425"/>
            <a:ext cx="3621716" cy="3621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93613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My Ocean Home Fiji</a:t>
            </a:r>
          </a:p>
          <a:p>
            <a:pPr algn="ctr"/>
            <a:r>
              <a:rPr lang="en-US" sz="3600" dirty="0"/>
              <a:t>By </a:t>
            </a:r>
          </a:p>
          <a:p>
            <a:pPr algn="ctr"/>
            <a:r>
              <a:rPr lang="en-US" sz="3600" b="1" dirty="0"/>
              <a:t>Penelope Casey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Fiji</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6082" name="Picture 2" descr="https://images-na.ssl-images-amazon.com/images/I/61i0%2B%2BSyIYL._SX260_.jpg">
            <a:extLst>
              <a:ext uri="{FF2B5EF4-FFF2-40B4-BE49-F238E27FC236}">
                <a16:creationId xmlns:a16="http://schemas.microsoft.com/office/drawing/2014/main" id="{41DFFBF6-2D43-4A80-8DB5-7964BB5D80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9" y="700744"/>
            <a:ext cx="3667125" cy="4682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675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err="1"/>
              <a:t>Dua</a:t>
            </a:r>
            <a:r>
              <a:rPr lang="en-US" sz="3600" b="1" dirty="0"/>
              <a:t> Means One</a:t>
            </a:r>
          </a:p>
          <a:p>
            <a:pPr algn="ctr"/>
            <a:r>
              <a:rPr lang="en-US" sz="3600" dirty="0"/>
              <a:t>By </a:t>
            </a:r>
          </a:p>
          <a:p>
            <a:pPr algn="ctr"/>
            <a:r>
              <a:rPr lang="en-US" sz="3600" b="1" dirty="0"/>
              <a:t>Penelope Casey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Fiji</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5058" name="Picture 2" descr="Fijian Children's Book Dua Means One | Tui's Gang Learn Fijian">
            <a:extLst>
              <a:ext uri="{FF2B5EF4-FFF2-40B4-BE49-F238E27FC236}">
                <a16:creationId xmlns:a16="http://schemas.microsoft.com/office/drawing/2014/main" id="{D25B2851-D535-4CAB-9470-B63D54C6DF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924" y="1153243"/>
            <a:ext cx="5271551" cy="3731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7473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The Lighthouse Keeper’s Christmas</a:t>
            </a:r>
          </a:p>
          <a:p>
            <a:pPr algn="ctr"/>
            <a:r>
              <a:rPr lang="en-US" sz="3600" dirty="0"/>
              <a:t>By </a:t>
            </a:r>
          </a:p>
          <a:p>
            <a:pPr algn="ctr"/>
            <a:r>
              <a:rPr lang="en-US" sz="3600" b="1" dirty="0"/>
              <a:t>Ronda and David Armitage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New Zealand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4034" name="Picture 2" descr="The Lighthouse Keeper's Christmas: Amazon.co.uk: Ronda Armitage ...">
            <a:extLst>
              <a:ext uri="{FF2B5EF4-FFF2-40B4-BE49-F238E27FC236}">
                <a16:creationId xmlns:a16="http://schemas.microsoft.com/office/drawing/2014/main" id="{7388AE0D-9CBD-4B55-824C-A4536B898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612" y="723899"/>
            <a:ext cx="4065038" cy="4775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5343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Turtle and the Island</a:t>
            </a:r>
          </a:p>
          <a:p>
            <a:pPr algn="ctr"/>
            <a:r>
              <a:rPr lang="en-US" sz="3600" dirty="0"/>
              <a:t>By </a:t>
            </a:r>
          </a:p>
          <a:p>
            <a:pPr algn="ctr"/>
            <a:r>
              <a:rPr lang="en-US" sz="3600" b="1" dirty="0"/>
              <a:t>Barbara Ker Wilson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Papua New Guinea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2" name="Picture 1">
            <a:extLst>
              <a:ext uri="{FF2B5EF4-FFF2-40B4-BE49-F238E27FC236}">
                <a16:creationId xmlns:a16="http://schemas.microsoft.com/office/drawing/2014/main" id="{B8254519-A383-4804-8355-B3DF631D6F58}"/>
              </a:ext>
            </a:extLst>
          </p:cNvPr>
          <p:cNvPicPr>
            <a:picLocks noChangeAspect="1"/>
          </p:cNvPicPr>
          <p:nvPr/>
        </p:nvPicPr>
        <p:blipFill>
          <a:blip r:embed="rId2"/>
          <a:stretch>
            <a:fillRect/>
          </a:stretch>
        </p:blipFill>
        <p:spPr>
          <a:xfrm>
            <a:off x="1266825" y="693704"/>
            <a:ext cx="3435010" cy="4399455"/>
          </a:xfrm>
          <a:prstGeom prst="rect">
            <a:avLst/>
          </a:prstGeom>
        </p:spPr>
      </p:pic>
    </p:spTree>
    <p:extLst>
      <p:ext uri="{BB962C8B-B14F-4D97-AF65-F5344CB8AC3E}">
        <p14:creationId xmlns:p14="http://schemas.microsoft.com/office/powerpoint/2010/main" val="29251894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err="1"/>
              <a:t>Tasi’s</a:t>
            </a:r>
            <a:r>
              <a:rPr lang="en-US" sz="3600" b="1" dirty="0"/>
              <a:t> Gift</a:t>
            </a:r>
          </a:p>
          <a:p>
            <a:pPr algn="ctr"/>
            <a:r>
              <a:rPr lang="en-US" sz="3600" dirty="0"/>
              <a:t>By </a:t>
            </a:r>
          </a:p>
          <a:p>
            <a:pPr algn="ctr"/>
            <a:r>
              <a:rPr lang="en-US" sz="3600" b="1" dirty="0"/>
              <a:t>Tamara Montgomery</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Samoa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1986" name="Picture 2" descr="Tasi's Gift: A Tale of Samoa by Tamara Montgomery (2011-10-03 ...">
            <a:extLst>
              <a:ext uri="{FF2B5EF4-FFF2-40B4-BE49-F238E27FC236}">
                <a16:creationId xmlns:a16="http://schemas.microsoft.com/office/drawing/2014/main" id="{FFD051ED-895D-4205-AEDF-A0A4F982D1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588" y="742950"/>
            <a:ext cx="3348037" cy="4493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5405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Dolphins in Danger</a:t>
            </a:r>
          </a:p>
          <a:p>
            <a:pPr algn="ctr"/>
            <a:r>
              <a:rPr lang="en-US" sz="3600" dirty="0"/>
              <a:t>By </a:t>
            </a:r>
          </a:p>
          <a:p>
            <a:pPr algn="ctr"/>
            <a:r>
              <a:rPr lang="en-US" sz="3600" b="1" dirty="0"/>
              <a:t>Amanda </a:t>
            </a:r>
            <a:r>
              <a:rPr lang="en-US" sz="3600" b="1" dirty="0" err="1"/>
              <a:t>Lumry</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French Polynesia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3979234" y="245287"/>
            <a:ext cx="9291215" cy="1049235"/>
          </a:xfrm>
        </p:spPr>
        <p:txBody>
          <a:bodyPr>
            <a:normAutofit/>
          </a:bodyPr>
          <a:lstStyle/>
          <a:p>
            <a:r>
              <a:rPr lang="en-US" sz="6600" b="1" u="sng" dirty="0">
                <a:solidFill>
                  <a:srgbClr val="7030A0"/>
                </a:solidFill>
              </a:rPr>
              <a:t>OCEANIA</a:t>
            </a:r>
            <a:r>
              <a:rPr lang="en-US" sz="6600" b="1" u="sng" dirty="0">
                <a:solidFill>
                  <a:srgbClr val="00B050"/>
                </a:solidFill>
              </a:rPr>
              <a:t> </a:t>
            </a:r>
            <a:endParaRPr lang="en-GB" sz="6600" b="1" u="sng" dirty="0">
              <a:solidFill>
                <a:srgbClr val="00B050"/>
              </a:solidFill>
            </a:endParaRPr>
          </a:p>
        </p:txBody>
      </p:sp>
      <p:pic>
        <p:nvPicPr>
          <p:cNvPr id="40962" name="Picture 2" descr="Dolphins in Danger by Amanda Lumry">
            <a:extLst>
              <a:ext uri="{FF2B5EF4-FFF2-40B4-BE49-F238E27FC236}">
                <a16:creationId xmlns:a16="http://schemas.microsoft.com/office/drawing/2014/main" id="{24152792-7B27-489E-BA9A-F54CEA3EEE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667" r="17667"/>
          <a:stretch/>
        </p:blipFill>
        <p:spPr bwMode="auto">
          <a:xfrm>
            <a:off x="728616" y="904875"/>
            <a:ext cx="5138783" cy="417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6801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Caribbean Dream</a:t>
            </a:r>
          </a:p>
          <a:p>
            <a:pPr algn="ctr"/>
            <a:r>
              <a:rPr lang="en-US" sz="3600" dirty="0"/>
              <a:t>By </a:t>
            </a:r>
          </a:p>
          <a:p>
            <a:pPr algn="ctr"/>
            <a:r>
              <a:rPr lang="en-US" sz="3600" b="1" dirty="0"/>
              <a:t>Rachel Isadora</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Caribbean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2" name="Picture 1">
            <a:extLst>
              <a:ext uri="{FF2B5EF4-FFF2-40B4-BE49-F238E27FC236}">
                <a16:creationId xmlns:a16="http://schemas.microsoft.com/office/drawing/2014/main" id="{B85E6077-741C-4B03-BB18-28901D0239A3}"/>
              </a:ext>
            </a:extLst>
          </p:cNvPr>
          <p:cNvPicPr>
            <a:picLocks noChangeAspect="1"/>
          </p:cNvPicPr>
          <p:nvPr/>
        </p:nvPicPr>
        <p:blipFill>
          <a:blip r:embed="rId2"/>
          <a:stretch>
            <a:fillRect/>
          </a:stretch>
        </p:blipFill>
        <p:spPr>
          <a:xfrm>
            <a:off x="940008" y="1612836"/>
            <a:ext cx="4251117" cy="3403728"/>
          </a:xfrm>
          <a:prstGeom prst="rect">
            <a:avLst/>
          </a:prstGeom>
        </p:spPr>
      </p:pic>
    </p:spTree>
    <p:extLst>
      <p:ext uri="{BB962C8B-B14F-4D97-AF65-F5344CB8AC3E}">
        <p14:creationId xmlns:p14="http://schemas.microsoft.com/office/powerpoint/2010/main" val="5323231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err="1"/>
              <a:t>Cendrillion</a:t>
            </a:r>
            <a:endParaRPr lang="en-US" sz="3600" b="1" dirty="0"/>
          </a:p>
          <a:p>
            <a:pPr algn="ctr"/>
            <a:r>
              <a:rPr lang="en-US" sz="3600" dirty="0"/>
              <a:t>By </a:t>
            </a:r>
          </a:p>
          <a:p>
            <a:pPr algn="ctr"/>
            <a:r>
              <a:rPr lang="en-US" sz="3600" b="1" dirty="0"/>
              <a:t>Robert D. San Souci</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Caribbean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1202" name="Picture 2" descr="Cendrillon: A Caribbean Cinderella: Amazon.co.uk: Robert D San ...">
            <a:extLst>
              <a:ext uri="{FF2B5EF4-FFF2-40B4-BE49-F238E27FC236}">
                <a16:creationId xmlns:a16="http://schemas.microsoft.com/office/drawing/2014/main" id="{4C41B075-59E5-4BBC-9BBB-D378EA7AF9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5536" y="1362514"/>
            <a:ext cx="3843664" cy="4132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4691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Martina the Beautiful Cockroach</a:t>
            </a:r>
          </a:p>
          <a:p>
            <a:pPr algn="ctr"/>
            <a:r>
              <a:rPr lang="en-US" sz="3600" dirty="0"/>
              <a:t>By </a:t>
            </a:r>
          </a:p>
          <a:p>
            <a:pPr algn="ctr"/>
            <a:r>
              <a:rPr lang="en-US" sz="3600" b="1" dirty="0"/>
              <a:t>Carmen Agra </a:t>
            </a:r>
            <a:r>
              <a:rPr lang="en-US" sz="3600" b="1" dirty="0" err="1"/>
              <a:t>Deedy</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Cuba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63490" name="Picture 2" descr="Martina the Beautiful Cockroach: A Cuban Folktale by Carmen Agra Deedy">
            <a:extLst>
              <a:ext uri="{FF2B5EF4-FFF2-40B4-BE49-F238E27FC236}">
                <a16:creationId xmlns:a16="http://schemas.microsoft.com/office/drawing/2014/main" id="{782D8F91-9D42-4024-9CD0-129E04BCC7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1605" y="1557474"/>
            <a:ext cx="4191919" cy="3651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5019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Frida</a:t>
            </a:r>
          </a:p>
          <a:p>
            <a:pPr algn="ctr"/>
            <a:r>
              <a:rPr lang="en-US" sz="3600" dirty="0"/>
              <a:t>By </a:t>
            </a:r>
          </a:p>
          <a:p>
            <a:pPr algn="ctr"/>
            <a:r>
              <a:rPr lang="en-US" sz="3600" b="1" dirty="0"/>
              <a:t>Jonah Winter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Mexico</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62466" name="Picture 2" descr="Frida: Amazon.co.uk: Jonah Winter, Ana Juan: 9781845073541: Books">
            <a:extLst>
              <a:ext uri="{FF2B5EF4-FFF2-40B4-BE49-F238E27FC236}">
                <a16:creationId xmlns:a16="http://schemas.microsoft.com/office/drawing/2014/main" id="{411CF7F8-346A-416A-925B-0890CC5CF7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756" y="1552575"/>
            <a:ext cx="4087144" cy="3521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3908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err="1"/>
              <a:t>Adelita</a:t>
            </a:r>
            <a:endParaRPr lang="en-US" sz="3600" b="1" dirty="0"/>
          </a:p>
          <a:p>
            <a:pPr algn="ctr"/>
            <a:r>
              <a:rPr lang="en-US" sz="3600" dirty="0"/>
              <a:t>By </a:t>
            </a:r>
          </a:p>
          <a:p>
            <a:pPr algn="ctr"/>
            <a:r>
              <a:rPr lang="en-US" sz="3600" b="1" dirty="0" err="1"/>
              <a:t>Tomie</a:t>
            </a:r>
            <a:r>
              <a:rPr lang="en-US" sz="3600" b="1" dirty="0"/>
              <a:t> de Paola</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Mexico</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61442" name="Picture 2" descr="Adelita: A Mexican Cinderella Story: Amazon.co.uk: Tomie Depaola ...">
            <a:extLst>
              <a:ext uri="{FF2B5EF4-FFF2-40B4-BE49-F238E27FC236}">
                <a16:creationId xmlns:a16="http://schemas.microsoft.com/office/drawing/2014/main" id="{62A457C2-EF4C-4BDA-BE55-FC139B9403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8743" y="1446044"/>
            <a:ext cx="3401732" cy="4160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39533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Dawn Watch</a:t>
            </a:r>
          </a:p>
          <a:p>
            <a:pPr algn="ctr"/>
            <a:r>
              <a:rPr lang="en-US" sz="3600" dirty="0"/>
              <a:t>By </a:t>
            </a:r>
          </a:p>
          <a:p>
            <a:pPr algn="ctr"/>
            <a:r>
              <a:rPr lang="en-US" sz="3600" b="1" dirty="0"/>
              <a:t>Jean E. </a:t>
            </a:r>
            <a:r>
              <a:rPr lang="en-US" sz="3600" b="1" dirty="0" err="1"/>
              <a:t>Pendziwol</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Canada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60418" name="Picture 2" descr="Help your child explore the cultures, folktales, music, and more of Canada, Mexico, USA, Guatemala, Cuba, and Puerto Rico with these picture books.">
            <a:extLst>
              <a:ext uri="{FF2B5EF4-FFF2-40B4-BE49-F238E27FC236}">
                <a16:creationId xmlns:a16="http://schemas.microsoft.com/office/drawing/2014/main" id="{DFEF272E-F18F-4863-AB17-D6E9924BBA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888" y="1585912"/>
            <a:ext cx="4752975" cy="3686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5517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Off  We Go to Mexico!</a:t>
            </a:r>
          </a:p>
          <a:p>
            <a:pPr algn="ctr"/>
            <a:r>
              <a:rPr lang="en-US" sz="3600" dirty="0"/>
              <a:t>By </a:t>
            </a:r>
          </a:p>
          <a:p>
            <a:pPr algn="ctr"/>
            <a:r>
              <a:rPr lang="en-US" sz="3600" b="1" dirty="0"/>
              <a:t>Laurie Krebs and Christopher </a:t>
            </a:r>
            <a:r>
              <a:rPr lang="en-US" sz="3600" b="1" dirty="0" err="1"/>
              <a:t>Corr</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Mexico</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9394" name="Picture 2" descr="Help your child explore the cultures, folktales, music, and more of Canada, Mexico, USA, Guatemala, Cuba, and Puerto Rico with these picture books.">
            <a:extLst>
              <a:ext uri="{FF2B5EF4-FFF2-40B4-BE49-F238E27FC236}">
                <a16:creationId xmlns:a16="http://schemas.microsoft.com/office/drawing/2014/main" id="{85E85565-652F-4EE1-A0E1-A8D2BC48C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0460" y="1404937"/>
            <a:ext cx="4171950"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7607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Wheels on the Bus</a:t>
            </a:r>
          </a:p>
          <a:p>
            <a:pPr algn="ctr"/>
            <a:r>
              <a:rPr lang="en-US" sz="3600" dirty="0"/>
              <a:t>By </a:t>
            </a:r>
          </a:p>
          <a:p>
            <a:pPr algn="ctr"/>
            <a:r>
              <a:rPr lang="en-US" sz="3600" b="1" dirty="0"/>
              <a:t>Barefoot Books</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Guatemala </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8370" name="Picture 2" descr="Help your child explore the cultures, folktales, music, and more of Canada, Mexico, USA, Guatemala, Cuba, and Puerto Rico with these picture books.">
            <a:extLst>
              <a:ext uri="{FF2B5EF4-FFF2-40B4-BE49-F238E27FC236}">
                <a16:creationId xmlns:a16="http://schemas.microsoft.com/office/drawing/2014/main" id="{B5E78E32-4F0E-463F-8627-CC63DFFF3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388" y="1585913"/>
            <a:ext cx="4162425"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62060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Parrots over Puerto Rico</a:t>
            </a:r>
          </a:p>
          <a:p>
            <a:pPr algn="ctr"/>
            <a:r>
              <a:rPr lang="en-US" sz="3600" dirty="0"/>
              <a:t>By </a:t>
            </a:r>
          </a:p>
          <a:p>
            <a:pPr algn="ctr"/>
            <a:r>
              <a:rPr lang="en-US" sz="3600" b="1" dirty="0"/>
              <a:t>Cindy </a:t>
            </a:r>
            <a:r>
              <a:rPr lang="en-US" sz="3600" b="1" dirty="0" err="1"/>
              <a:t>Trumbore</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Puerto Rico</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7346" name="Picture 2" descr="Help your child explore the cultures, folktales, music, and more of Canada, Mexico, USA, Guatemala, Cuba, and Puerto Rico with these picture books.">
            <a:extLst>
              <a:ext uri="{FF2B5EF4-FFF2-40B4-BE49-F238E27FC236}">
                <a16:creationId xmlns:a16="http://schemas.microsoft.com/office/drawing/2014/main" id="{F7EF539C-1707-43AF-B703-30F6AF05DD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471" y="1581150"/>
            <a:ext cx="3494942" cy="3980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7053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Drum Dream Girl</a:t>
            </a:r>
          </a:p>
          <a:p>
            <a:pPr algn="ctr"/>
            <a:r>
              <a:rPr lang="en-US" sz="3600" dirty="0"/>
              <a:t>By </a:t>
            </a:r>
          </a:p>
          <a:p>
            <a:pPr algn="ctr"/>
            <a:r>
              <a:rPr lang="en-US" sz="3600" b="1" dirty="0"/>
              <a:t>Margarita Engle</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Cuba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6322" name="Picture 2" descr="Help your child explore the cultures, folktales, music, and more of Canada, Mexico, USA, Guatemala, Cuba, and Puerto Rico with these picture books.">
            <a:extLst>
              <a:ext uri="{FF2B5EF4-FFF2-40B4-BE49-F238E27FC236}">
                <a16:creationId xmlns:a16="http://schemas.microsoft.com/office/drawing/2014/main" id="{A5DFD722-1721-44FF-8112-A8DB5B827E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9255" y="1474619"/>
            <a:ext cx="332232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3996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A Chip Off the Old Block</a:t>
            </a:r>
          </a:p>
          <a:p>
            <a:pPr algn="ctr"/>
            <a:r>
              <a:rPr lang="en-US" sz="3600" dirty="0"/>
              <a:t>By </a:t>
            </a:r>
          </a:p>
          <a:p>
            <a:pPr algn="ctr"/>
            <a:r>
              <a:rPr lang="en-US" sz="3600" b="1" dirty="0"/>
              <a:t>Jody Jensen Shaffer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USA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5298" name="Picture 2" descr="https://images.randomhouse.com/cover/9780399173882">
            <a:extLst>
              <a:ext uri="{FF2B5EF4-FFF2-40B4-BE49-F238E27FC236}">
                <a16:creationId xmlns:a16="http://schemas.microsoft.com/office/drawing/2014/main" id="{F82231FA-DDDD-4172-817A-D396BDB450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1285875"/>
            <a:ext cx="34480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0224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3908762"/>
          </a:xfrm>
          <a:prstGeom prst="rect">
            <a:avLst/>
          </a:prstGeom>
          <a:noFill/>
        </p:spPr>
        <p:txBody>
          <a:bodyPr wrap="square" rtlCol="0">
            <a:spAutoFit/>
          </a:bodyPr>
          <a:lstStyle/>
          <a:p>
            <a:pPr algn="ctr"/>
            <a:r>
              <a:rPr lang="en-US" sz="3600" b="1" dirty="0"/>
              <a:t>The 50 States</a:t>
            </a:r>
          </a:p>
          <a:p>
            <a:pPr algn="ctr"/>
            <a:r>
              <a:rPr lang="en-US" sz="3600" dirty="0"/>
              <a:t>By </a:t>
            </a:r>
          </a:p>
          <a:p>
            <a:pPr algn="ctr"/>
            <a:r>
              <a:rPr lang="en-US" sz="3600" b="1" dirty="0"/>
              <a:t>Gabrielle Balkan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USA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4274" name="Picture 2" descr="https://images.randomhouse.com/cover/9781847807113">
            <a:extLst>
              <a:ext uri="{FF2B5EF4-FFF2-40B4-BE49-F238E27FC236}">
                <a16:creationId xmlns:a16="http://schemas.microsoft.com/office/drawing/2014/main" id="{58763C6D-CA92-4626-A93A-BECE338019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4963" y="1573381"/>
            <a:ext cx="31527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4481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How to Make a Cherry Pie and See the USA</a:t>
            </a:r>
          </a:p>
          <a:p>
            <a:pPr algn="ctr"/>
            <a:r>
              <a:rPr lang="en-US" sz="3600" dirty="0"/>
              <a:t>By </a:t>
            </a:r>
          </a:p>
          <a:p>
            <a:pPr algn="ctr"/>
            <a:r>
              <a:rPr lang="en-US" sz="3600" b="1" dirty="0"/>
              <a:t>Marjorie </a:t>
            </a:r>
            <a:r>
              <a:rPr lang="en-US" sz="3600" b="1" dirty="0" err="1"/>
              <a:t>Priceman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USA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53250" name="Picture 2" descr="https://images.randomhouse.com/cover/9780385752930">
            <a:extLst>
              <a:ext uri="{FF2B5EF4-FFF2-40B4-BE49-F238E27FC236}">
                <a16:creationId xmlns:a16="http://schemas.microsoft.com/office/drawing/2014/main" id="{563E8430-5C5C-42BB-BCEE-DFB9E5CBE0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025" y="1362075"/>
            <a:ext cx="37147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238774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474619"/>
            <a:ext cx="6436311" cy="4462760"/>
          </a:xfrm>
          <a:prstGeom prst="rect">
            <a:avLst/>
          </a:prstGeom>
          <a:noFill/>
        </p:spPr>
        <p:txBody>
          <a:bodyPr wrap="square" rtlCol="0">
            <a:spAutoFit/>
          </a:bodyPr>
          <a:lstStyle/>
          <a:p>
            <a:pPr algn="ctr"/>
            <a:r>
              <a:rPr lang="en-US" sz="3600" b="1" dirty="0"/>
              <a:t>Our Great Big Backyard</a:t>
            </a:r>
          </a:p>
          <a:p>
            <a:pPr algn="ctr"/>
            <a:r>
              <a:rPr lang="en-US" sz="3600" dirty="0"/>
              <a:t>By </a:t>
            </a:r>
          </a:p>
          <a:p>
            <a:pPr algn="ctr"/>
            <a:r>
              <a:rPr lang="en-US" sz="3600" b="1" dirty="0"/>
              <a:t>Laura Bush and Jenna Bush Hager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USA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FF0000"/>
                </a:solidFill>
              </a:rPr>
              <a:t>North America </a:t>
            </a:r>
            <a:endParaRPr lang="en-GB" sz="6600" b="1" u="sng" dirty="0">
              <a:solidFill>
                <a:srgbClr val="FF0000"/>
              </a:solidFill>
            </a:endParaRPr>
          </a:p>
        </p:txBody>
      </p:sp>
      <p:pic>
        <p:nvPicPr>
          <p:cNvPr id="64514" name="Picture 2" descr="https://images.randomhouse.com/cover/9780062468352">
            <a:extLst>
              <a:ext uri="{FF2B5EF4-FFF2-40B4-BE49-F238E27FC236}">
                <a16:creationId xmlns:a16="http://schemas.microsoft.com/office/drawing/2014/main" id="{02F6CD8A-794D-43AE-89CB-A19E2EA9F5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474619"/>
            <a:ext cx="306705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2655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381124"/>
            <a:ext cx="6436311" cy="5016758"/>
          </a:xfrm>
          <a:prstGeom prst="rect">
            <a:avLst/>
          </a:prstGeom>
          <a:noFill/>
        </p:spPr>
        <p:txBody>
          <a:bodyPr wrap="square" rtlCol="0">
            <a:spAutoFit/>
          </a:bodyPr>
          <a:lstStyle/>
          <a:p>
            <a:pPr algn="ctr"/>
            <a:r>
              <a:rPr lang="en-US" sz="3600" b="1" dirty="0"/>
              <a:t>We’re Roaming in the Rainforest</a:t>
            </a:r>
          </a:p>
          <a:p>
            <a:pPr algn="ctr"/>
            <a:r>
              <a:rPr lang="en-US" sz="3600" dirty="0"/>
              <a:t>By </a:t>
            </a:r>
          </a:p>
          <a:p>
            <a:pPr algn="ctr"/>
            <a:r>
              <a:rPr lang="en-US" sz="3600" b="1" dirty="0"/>
              <a:t>Laurie Krebs and Anne Wilson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Peru</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65538"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7242D94D-28CF-44F2-9603-06CEB7F634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1404937"/>
            <a:ext cx="4171950"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6042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512718"/>
            <a:ext cx="6436311" cy="3908762"/>
          </a:xfrm>
          <a:prstGeom prst="rect">
            <a:avLst/>
          </a:prstGeom>
          <a:noFill/>
        </p:spPr>
        <p:txBody>
          <a:bodyPr wrap="square" rtlCol="0">
            <a:spAutoFit/>
          </a:bodyPr>
          <a:lstStyle/>
          <a:p>
            <a:pPr algn="ctr"/>
            <a:r>
              <a:rPr lang="en-US" sz="3600" b="1" dirty="0"/>
              <a:t>Ada’s Violin </a:t>
            </a:r>
          </a:p>
          <a:p>
            <a:pPr algn="ctr"/>
            <a:r>
              <a:rPr lang="en-US" sz="3600" dirty="0"/>
              <a:t>By </a:t>
            </a:r>
          </a:p>
          <a:p>
            <a:pPr algn="ctr"/>
            <a:r>
              <a:rPr lang="en-US" sz="3600" b="1" dirty="0"/>
              <a:t>Susan  Hood</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Paraguay</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7826"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C7D0BE91-38F6-4734-8AF2-9B3A87773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875" y="1381124"/>
            <a:ext cx="4171950" cy="417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12670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576962"/>
            <a:ext cx="6436311" cy="3908762"/>
          </a:xfrm>
          <a:prstGeom prst="rect">
            <a:avLst/>
          </a:prstGeom>
          <a:noFill/>
        </p:spPr>
        <p:txBody>
          <a:bodyPr wrap="square" rtlCol="0">
            <a:spAutoFit/>
          </a:bodyPr>
          <a:lstStyle/>
          <a:p>
            <a:pPr algn="ctr"/>
            <a:r>
              <a:rPr lang="en-US" sz="3600" b="1" dirty="0"/>
              <a:t>Love and Roast Chicken</a:t>
            </a:r>
          </a:p>
          <a:p>
            <a:pPr algn="ctr"/>
            <a:r>
              <a:rPr lang="en-US" sz="3600" dirty="0"/>
              <a:t>By </a:t>
            </a:r>
          </a:p>
          <a:p>
            <a:pPr algn="ctr"/>
            <a:r>
              <a:rPr lang="en-US" sz="3600" b="1" dirty="0"/>
              <a:t>Barbara Knutson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Peru</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6802"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0064465D-3322-4D62-8031-80D6FDCE1A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2100" y="1381124"/>
            <a:ext cx="3357563" cy="410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77233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562099"/>
            <a:ext cx="6436311" cy="3908762"/>
          </a:xfrm>
          <a:prstGeom prst="rect">
            <a:avLst/>
          </a:prstGeom>
          <a:noFill/>
        </p:spPr>
        <p:txBody>
          <a:bodyPr wrap="square" rtlCol="0">
            <a:spAutoFit/>
          </a:bodyPr>
          <a:lstStyle/>
          <a:p>
            <a:pPr algn="ctr"/>
            <a:r>
              <a:rPr lang="en-US" sz="3600" b="1" dirty="0"/>
              <a:t>Waiting for the </a:t>
            </a:r>
            <a:r>
              <a:rPr lang="en-US" sz="3600" b="1" dirty="0" err="1"/>
              <a:t>Biblioburro</a:t>
            </a:r>
            <a:endParaRPr lang="en-US" sz="3600" b="1" dirty="0"/>
          </a:p>
          <a:p>
            <a:pPr algn="ctr"/>
            <a:r>
              <a:rPr lang="en-US" sz="3600" dirty="0"/>
              <a:t>By </a:t>
            </a:r>
          </a:p>
          <a:p>
            <a:pPr algn="ctr"/>
            <a:r>
              <a:rPr lang="en-US" sz="3600" b="1" dirty="0"/>
              <a:t>Monica Brown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Columbia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5778"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FC5B9D70-CA98-466D-9D78-2B3F0FC8B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974" y="1436508"/>
            <a:ext cx="3705225" cy="4288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432557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600824"/>
            <a:ext cx="6436311" cy="3908762"/>
          </a:xfrm>
          <a:prstGeom prst="rect">
            <a:avLst/>
          </a:prstGeom>
          <a:noFill/>
        </p:spPr>
        <p:txBody>
          <a:bodyPr wrap="square" rtlCol="0">
            <a:spAutoFit/>
          </a:bodyPr>
          <a:lstStyle/>
          <a:p>
            <a:pPr algn="ctr"/>
            <a:r>
              <a:rPr lang="en-US" sz="3600" b="1" dirty="0"/>
              <a:t>The Dancing Turtle </a:t>
            </a:r>
          </a:p>
          <a:p>
            <a:pPr algn="ctr"/>
            <a:r>
              <a:rPr lang="en-US" sz="3600" dirty="0"/>
              <a:t>By </a:t>
            </a:r>
          </a:p>
          <a:p>
            <a:pPr algn="ctr"/>
            <a:r>
              <a:rPr lang="en-US" sz="3600" b="1" dirty="0"/>
              <a:t>Pleasant </a:t>
            </a:r>
            <a:r>
              <a:rPr lang="en-US" sz="3600" b="1" dirty="0" err="1"/>
              <a:t>DeSpain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Brazil</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4754"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5A071258-EADC-4594-B53B-1B91522F37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327" y="1381124"/>
            <a:ext cx="3293798" cy="4348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7168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381124"/>
            <a:ext cx="6436311" cy="4462760"/>
          </a:xfrm>
          <a:prstGeom prst="rect">
            <a:avLst/>
          </a:prstGeom>
          <a:noFill/>
        </p:spPr>
        <p:txBody>
          <a:bodyPr wrap="square" rtlCol="0">
            <a:spAutoFit/>
          </a:bodyPr>
          <a:lstStyle/>
          <a:p>
            <a:pPr algn="ctr"/>
            <a:r>
              <a:rPr lang="en-US" sz="3600" b="1" dirty="0"/>
              <a:t>Slowly, Slowly, Slowly Said the Sloth</a:t>
            </a:r>
          </a:p>
          <a:p>
            <a:pPr algn="ctr"/>
            <a:r>
              <a:rPr lang="en-US" sz="3600" dirty="0"/>
              <a:t>By </a:t>
            </a:r>
          </a:p>
          <a:p>
            <a:pPr algn="ctr"/>
            <a:r>
              <a:rPr lang="en-US" sz="3600" b="1" dirty="0"/>
              <a:t>Eric Carle</a:t>
            </a:r>
          </a:p>
          <a:p>
            <a:pPr algn="ctr"/>
            <a:endParaRPr lang="en-US" sz="3600" dirty="0"/>
          </a:p>
          <a:p>
            <a:pPr algn="ctr"/>
            <a:r>
              <a:rPr lang="en-US" sz="3200" u="sng" dirty="0">
                <a:solidFill>
                  <a:schemeClr val="bg1"/>
                </a:solidFill>
              </a:rPr>
              <a:t>Where?</a:t>
            </a:r>
          </a:p>
          <a:p>
            <a:pPr algn="ctr"/>
            <a:r>
              <a:rPr lang="en-US" sz="3600" i="1" dirty="0">
                <a:solidFill>
                  <a:schemeClr val="bg1"/>
                </a:solidFill>
              </a:rPr>
              <a:t>Amazon</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3730"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B595B949-3564-4A47-9D52-E3417B3EB9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5" y="1381124"/>
            <a:ext cx="2971800" cy="4165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3461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519237"/>
            <a:ext cx="6436311" cy="3908762"/>
          </a:xfrm>
          <a:prstGeom prst="rect">
            <a:avLst/>
          </a:prstGeom>
          <a:noFill/>
        </p:spPr>
        <p:txBody>
          <a:bodyPr wrap="square" rtlCol="0">
            <a:spAutoFit/>
          </a:bodyPr>
          <a:lstStyle/>
          <a:p>
            <a:pPr algn="ctr"/>
            <a:r>
              <a:rPr lang="en-US" sz="3600" b="1" dirty="0"/>
              <a:t>Mariana and the Merchild</a:t>
            </a:r>
          </a:p>
          <a:p>
            <a:pPr algn="ctr"/>
            <a:r>
              <a:rPr lang="en-US" sz="3600" dirty="0"/>
              <a:t>By </a:t>
            </a:r>
          </a:p>
          <a:p>
            <a:pPr algn="ctr"/>
            <a:r>
              <a:rPr lang="en-US" sz="3600" b="1" dirty="0"/>
              <a:t>Caroline Pitcher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Chile</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2706" name="Picture 2" descr="Take your child on a trip to South America through picture books! Learn about animals, culture, folktales and more from Argentina, Colombia, Brazil, Chile, and other South American countries with these children's books.">
            <a:extLst>
              <a:ext uri="{FF2B5EF4-FFF2-40B4-BE49-F238E27FC236}">
                <a16:creationId xmlns:a16="http://schemas.microsoft.com/office/drawing/2014/main" id="{36B3C70F-CAC9-42A7-BD76-C504B011B8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1519237"/>
            <a:ext cx="4524375" cy="381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2810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752599"/>
            <a:ext cx="6436311" cy="3908762"/>
          </a:xfrm>
          <a:prstGeom prst="rect">
            <a:avLst/>
          </a:prstGeom>
          <a:noFill/>
        </p:spPr>
        <p:txBody>
          <a:bodyPr wrap="square" rtlCol="0">
            <a:spAutoFit/>
          </a:bodyPr>
          <a:lstStyle/>
          <a:p>
            <a:pPr algn="ctr"/>
            <a:r>
              <a:rPr lang="en-US" sz="3600" b="1" dirty="0"/>
              <a:t>Soccer Star</a:t>
            </a:r>
          </a:p>
          <a:p>
            <a:pPr algn="ctr"/>
            <a:r>
              <a:rPr lang="en-US" sz="3600" dirty="0"/>
              <a:t>By </a:t>
            </a:r>
          </a:p>
          <a:p>
            <a:pPr algn="ctr"/>
            <a:r>
              <a:rPr lang="en-US" sz="3600" b="1" dirty="0"/>
              <a:t>Mina </a:t>
            </a:r>
            <a:r>
              <a:rPr lang="en-US" sz="3600" b="1" dirty="0" err="1"/>
              <a:t>Javaherbin</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Brazil</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2" name="Picture 1">
            <a:extLst>
              <a:ext uri="{FF2B5EF4-FFF2-40B4-BE49-F238E27FC236}">
                <a16:creationId xmlns:a16="http://schemas.microsoft.com/office/drawing/2014/main" id="{17A9CC86-E9C0-4D26-8DE7-D1F3E8FF48E0}"/>
              </a:ext>
            </a:extLst>
          </p:cNvPr>
          <p:cNvPicPr>
            <a:picLocks noChangeAspect="1"/>
          </p:cNvPicPr>
          <p:nvPr/>
        </p:nvPicPr>
        <p:blipFill>
          <a:blip r:embed="rId2"/>
          <a:stretch>
            <a:fillRect/>
          </a:stretch>
        </p:blipFill>
        <p:spPr>
          <a:xfrm>
            <a:off x="1552575" y="1524000"/>
            <a:ext cx="3295650" cy="3810000"/>
          </a:xfrm>
          <a:prstGeom prst="rect">
            <a:avLst/>
          </a:prstGeom>
        </p:spPr>
      </p:pic>
    </p:spTree>
    <p:extLst>
      <p:ext uri="{BB962C8B-B14F-4D97-AF65-F5344CB8AC3E}">
        <p14:creationId xmlns:p14="http://schemas.microsoft.com/office/powerpoint/2010/main" val="7642388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790699"/>
            <a:ext cx="6436311" cy="3908762"/>
          </a:xfrm>
          <a:prstGeom prst="rect">
            <a:avLst/>
          </a:prstGeom>
          <a:noFill/>
        </p:spPr>
        <p:txBody>
          <a:bodyPr wrap="square" rtlCol="0">
            <a:spAutoFit/>
          </a:bodyPr>
          <a:lstStyle/>
          <a:p>
            <a:pPr algn="ctr"/>
            <a:r>
              <a:rPr lang="en-US" sz="3600" b="1" dirty="0"/>
              <a:t>Carolina’s Gift</a:t>
            </a:r>
          </a:p>
          <a:p>
            <a:pPr algn="ctr"/>
            <a:r>
              <a:rPr lang="en-US" sz="3600" dirty="0"/>
              <a:t>By </a:t>
            </a:r>
          </a:p>
          <a:p>
            <a:pPr algn="ctr"/>
            <a:r>
              <a:rPr lang="en-US" sz="3600" b="1" dirty="0" err="1"/>
              <a:t>Katacha</a:t>
            </a:r>
            <a:r>
              <a:rPr lang="en-US" sz="3600" b="1" dirty="0"/>
              <a:t> Diaz</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Peru</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70658" name="Picture 2" descr="https://www.anintentionallife.me/wp-content/uploads/2017/05/Carolinas-Gift.jpg">
            <a:extLst>
              <a:ext uri="{FF2B5EF4-FFF2-40B4-BE49-F238E27FC236}">
                <a16:creationId xmlns:a16="http://schemas.microsoft.com/office/drawing/2014/main" id="{F9E8FC98-2304-4F35-8D3A-C2F8B60F6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435" y="1447800"/>
            <a:ext cx="4752975" cy="377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59212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273335" y="1647824"/>
            <a:ext cx="6436311" cy="3908762"/>
          </a:xfrm>
          <a:prstGeom prst="rect">
            <a:avLst/>
          </a:prstGeom>
          <a:noFill/>
        </p:spPr>
        <p:txBody>
          <a:bodyPr wrap="square" rtlCol="0">
            <a:spAutoFit/>
          </a:bodyPr>
          <a:lstStyle/>
          <a:p>
            <a:pPr algn="ctr"/>
            <a:r>
              <a:rPr lang="en-US" sz="3600" b="1" dirty="0"/>
              <a:t>The Magic Bean Tree</a:t>
            </a:r>
          </a:p>
          <a:p>
            <a:pPr algn="ctr"/>
            <a:r>
              <a:rPr lang="en-US" sz="3600" dirty="0"/>
              <a:t>By </a:t>
            </a:r>
          </a:p>
          <a:p>
            <a:pPr algn="ctr"/>
            <a:r>
              <a:rPr lang="en-US" sz="3600" b="1" dirty="0"/>
              <a:t>Nancy Van </a:t>
            </a:r>
            <a:r>
              <a:rPr lang="en-US" sz="3600" b="1" dirty="0" err="1"/>
              <a:t>Laan</a:t>
            </a:r>
            <a:r>
              <a:rPr lang="en-US" sz="3600" b="1" dirty="0"/>
              <a:t> </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Argentina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69634" name="Picture 2" descr="https://www.anintentionallife.me/wp-content/uploads/2017/05/The-Magic-Bean-Tree-A-Legend-from-Argentina-1.jpg">
            <a:extLst>
              <a:ext uri="{FF2B5EF4-FFF2-40B4-BE49-F238E27FC236}">
                <a16:creationId xmlns:a16="http://schemas.microsoft.com/office/drawing/2014/main" id="{849F7539-AC53-4B1A-AB16-390BF4F1B7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75" y="1381124"/>
            <a:ext cx="3028950" cy="398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0290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543049"/>
            <a:ext cx="6436311" cy="4462760"/>
          </a:xfrm>
          <a:prstGeom prst="rect">
            <a:avLst/>
          </a:prstGeom>
          <a:noFill/>
        </p:spPr>
        <p:txBody>
          <a:bodyPr wrap="square" rtlCol="0">
            <a:spAutoFit/>
          </a:bodyPr>
          <a:lstStyle/>
          <a:p>
            <a:pPr algn="ctr"/>
            <a:r>
              <a:rPr lang="en-US" sz="3600" b="1" dirty="0"/>
              <a:t>Up and Down the Andes</a:t>
            </a:r>
          </a:p>
          <a:p>
            <a:pPr algn="ctr"/>
            <a:r>
              <a:rPr lang="en-US" sz="3600" dirty="0"/>
              <a:t>By </a:t>
            </a:r>
          </a:p>
          <a:p>
            <a:pPr algn="ctr"/>
            <a:r>
              <a:rPr lang="en-US" sz="3600" b="1" dirty="0"/>
              <a:t>Laurie Krebs and Aurelia </a:t>
            </a:r>
            <a:r>
              <a:rPr lang="en-US" sz="3600" b="1" dirty="0" err="1"/>
              <a:t>Fronty</a:t>
            </a:r>
            <a:endParaRPr lang="en-US" sz="3600" b="1" dirty="0"/>
          </a:p>
          <a:p>
            <a:pPr algn="ctr"/>
            <a:endParaRPr lang="en-US" sz="3600" dirty="0"/>
          </a:p>
          <a:p>
            <a:pPr algn="ctr"/>
            <a:r>
              <a:rPr lang="en-US" sz="3200" u="sng" dirty="0">
                <a:solidFill>
                  <a:schemeClr val="bg1"/>
                </a:solidFill>
              </a:rPr>
              <a:t>Which Country? </a:t>
            </a:r>
          </a:p>
          <a:p>
            <a:pPr algn="ctr"/>
            <a:r>
              <a:rPr lang="en-US" sz="3600" i="1" dirty="0">
                <a:solidFill>
                  <a:schemeClr val="bg1"/>
                </a:solidFill>
              </a:rPr>
              <a:t>Peru</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68610" name="Picture 2" descr="https://www.anintentionallife.me/wp-content/uploads/2017/05/Up-and-Down-the-Andes.jpg">
            <a:extLst>
              <a:ext uri="{FF2B5EF4-FFF2-40B4-BE49-F238E27FC236}">
                <a16:creationId xmlns:a16="http://schemas.microsoft.com/office/drawing/2014/main" id="{7AD0294E-3F4C-4B66-BB9F-071119F38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025" y="1381124"/>
            <a:ext cx="38862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9534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381124"/>
            <a:ext cx="6436311" cy="4462760"/>
          </a:xfrm>
          <a:prstGeom prst="rect">
            <a:avLst/>
          </a:prstGeom>
          <a:noFill/>
        </p:spPr>
        <p:txBody>
          <a:bodyPr wrap="square" rtlCol="0">
            <a:spAutoFit/>
          </a:bodyPr>
          <a:lstStyle/>
          <a:p>
            <a:pPr algn="ctr"/>
            <a:r>
              <a:rPr lang="en-US" sz="3600" b="1" dirty="0"/>
              <a:t>Tomas and the Galapagos Adventure</a:t>
            </a:r>
          </a:p>
          <a:p>
            <a:pPr algn="ctr"/>
            <a:r>
              <a:rPr lang="en-US" sz="3600" dirty="0"/>
              <a:t>By </a:t>
            </a:r>
          </a:p>
          <a:p>
            <a:pPr algn="ctr"/>
            <a:r>
              <a:rPr lang="en-US" sz="3600" b="1" dirty="0"/>
              <a:t>Carolyn Lunn</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Galapagos Islands</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67586" name="Picture 2" descr="Tomas and the Galapagos Adventure: Carolyn Lunn, Ashley Rades ...">
            <a:extLst>
              <a:ext uri="{FF2B5EF4-FFF2-40B4-BE49-F238E27FC236}">
                <a16:creationId xmlns:a16="http://schemas.microsoft.com/office/drawing/2014/main" id="{4967FEFB-EB7C-4007-8B01-E81DD79C66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475" y="1584237"/>
            <a:ext cx="3962400" cy="3906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8040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704974"/>
            <a:ext cx="6436311" cy="3908762"/>
          </a:xfrm>
          <a:prstGeom prst="rect">
            <a:avLst/>
          </a:prstGeom>
          <a:noFill/>
        </p:spPr>
        <p:txBody>
          <a:bodyPr wrap="square" rtlCol="0">
            <a:spAutoFit/>
          </a:bodyPr>
          <a:lstStyle/>
          <a:p>
            <a:pPr algn="ctr"/>
            <a:r>
              <a:rPr lang="en-US" sz="3600" b="1" dirty="0"/>
              <a:t>We’re Sailing to Galapagos</a:t>
            </a:r>
          </a:p>
          <a:p>
            <a:pPr algn="ctr"/>
            <a:r>
              <a:rPr lang="en-US" sz="3600" dirty="0"/>
              <a:t>By </a:t>
            </a:r>
          </a:p>
          <a:p>
            <a:pPr algn="ctr"/>
            <a:r>
              <a:rPr lang="en-US" sz="3600" b="1" dirty="0"/>
              <a:t>Laurie Krebs </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Galapagos Islands</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rgbClr val="00B050"/>
                </a:solidFill>
              </a:rPr>
              <a:t>South America </a:t>
            </a:r>
            <a:endParaRPr lang="en-GB" sz="6600" b="1" u="sng" dirty="0">
              <a:solidFill>
                <a:srgbClr val="00B050"/>
              </a:solidFill>
            </a:endParaRPr>
          </a:p>
        </p:txBody>
      </p:sp>
      <p:pic>
        <p:nvPicPr>
          <p:cNvPr id="66562" name="Picture 2" descr="We're Sailing to Galapagos: A Week in the Pacific: Amazon.co.uk ...">
            <a:extLst>
              <a:ext uri="{FF2B5EF4-FFF2-40B4-BE49-F238E27FC236}">
                <a16:creationId xmlns:a16="http://schemas.microsoft.com/office/drawing/2014/main" id="{232B19A4-B25A-4AEC-B5A1-3B7ECD915C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224" y="1563528"/>
            <a:ext cx="4048125" cy="3975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8546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704974"/>
            <a:ext cx="6436311" cy="3908762"/>
          </a:xfrm>
          <a:prstGeom prst="rect">
            <a:avLst/>
          </a:prstGeom>
          <a:noFill/>
        </p:spPr>
        <p:txBody>
          <a:bodyPr wrap="square" rtlCol="0">
            <a:spAutoFit/>
          </a:bodyPr>
          <a:lstStyle/>
          <a:p>
            <a:pPr algn="ctr"/>
            <a:r>
              <a:rPr lang="en-US" sz="3600" b="1" dirty="0">
                <a:solidFill>
                  <a:schemeClr val="accent6">
                    <a:lumMod val="75000"/>
                  </a:schemeClr>
                </a:solidFill>
              </a:rPr>
              <a:t>Sophie Scott Goes South</a:t>
            </a:r>
          </a:p>
          <a:p>
            <a:pPr algn="ctr"/>
            <a:r>
              <a:rPr lang="en-US" sz="3600" dirty="0">
                <a:solidFill>
                  <a:schemeClr val="accent6">
                    <a:lumMod val="75000"/>
                  </a:schemeClr>
                </a:solidFill>
              </a:rPr>
              <a:t>By </a:t>
            </a:r>
          </a:p>
          <a:p>
            <a:pPr algn="ctr"/>
            <a:r>
              <a:rPr lang="en-US" sz="3600" b="1" dirty="0">
                <a:solidFill>
                  <a:schemeClr val="accent6">
                    <a:lumMod val="75000"/>
                  </a:schemeClr>
                </a:solidFill>
              </a:rPr>
              <a:t>Alison Lester</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Antarctica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chemeClr val="accent6">
                    <a:lumMod val="75000"/>
                  </a:schemeClr>
                </a:solidFill>
              </a:rPr>
              <a:t>Antarctica</a:t>
            </a:r>
            <a:endParaRPr lang="en-GB" sz="6600" b="1" u="sng" dirty="0">
              <a:solidFill>
                <a:schemeClr val="accent6">
                  <a:lumMod val="75000"/>
                </a:schemeClr>
              </a:solidFill>
            </a:endParaRPr>
          </a:p>
        </p:txBody>
      </p:sp>
      <p:pic>
        <p:nvPicPr>
          <p:cNvPr id="78850" name="Picture 2" descr="Sophie Scott Goes South: Amazon.co.uk: Alison Lester: Books">
            <a:extLst>
              <a:ext uri="{FF2B5EF4-FFF2-40B4-BE49-F238E27FC236}">
                <a16:creationId xmlns:a16="http://schemas.microsoft.com/office/drawing/2014/main" id="{25CB5E76-115E-451B-A602-5EA6383CE5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675" y="1728348"/>
            <a:ext cx="4132424" cy="3401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91203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7067DE-069D-4614-B079-90EEDE5696E8}"/>
              </a:ext>
            </a:extLst>
          </p:cNvPr>
          <p:cNvSpPr txBox="1"/>
          <p:nvPr/>
        </p:nvSpPr>
        <p:spPr>
          <a:xfrm>
            <a:off x="5492410" y="1704974"/>
            <a:ext cx="6436311" cy="3908762"/>
          </a:xfrm>
          <a:prstGeom prst="rect">
            <a:avLst/>
          </a:prstGeom>
          <a:noFill/>
        </p:spPr>
        <p:txBody>
          <a:bodyPr wrap="square" rtlCol="0">
            <a:spAutoFit/>
          </a:bodyPr>
          <a:lstStyle/>
          <a:p>
            <a:pPr algn="ctr"/>
            <a:r>
              <a:rPr lang="en-US" sz="3600" b="1" dirty="0">
                <a:solidFill>
                  <a:schemeClr val="accent6">
                    <a:lumMod val="75000"/>
                  </a:schemeClr>
                </a:solidFill>
              </a:rPr>
              <a:t>Shackleton’s Journey</a:t>
            </a:r>
          </a:p>
          <a:p>
            <a:pPr algn="ctr"/>
            <a:r>
              <a:rPr lang="en-US" sz="3600" dirty="0">
                <a:solidFill>
                  <a:schemeClr val="accent6">
                    <a:lumMod val="75000"/>
                  </a:schemeClr>
                </a:solidFill>
              </a:rPr>
              <a:t>By </a:t>
            </a:r>
          </a:p>
          <a:p>
            <a:pPr algn="ctr"/>
            <a:r>
              <a:rPr lang="en-US" sz="3600" b="1" dirty="0">
                <a:solidFill>
                  <a:schemeClr val="accent6">
                    <a:lumMod val="75000"/>
                  </a:schemeClr>
                </a:solidFill>
              </a:rPr>
              <a:t>Willian Grill</a:t>
            </a:r>
          </a:p>
          <a:p>
            <a:pPr algn="ctr"/>
            <a:endParaRPr lang="en-US" sz="3600" dirty="0"/>
          </a:p>
          <a:p>
            <a:pPr algn="ctr"/>
            <a:r>
              <a:rPr lang="en-US" sz="3200" u="sng" dirty="0">
                <a:solidFill>
                  <a:schemeClr val="bg1"/>
                </a:solidFill>
              </a:rPr>
              <a:t>Which Country? </a:t>
            </a:r>
          </a:p>
          <a:p>
            <a:pPr algn="ctr"/>
            <a:r>
              <a:rPr lang="en-US" sz="3600" i="1" dirty="0">
                <a:solidFill>
                  <a:schemeClr val="bg1"/>
                </a:solidFill>
              </a:rPr>
              <a:t>Antarctica</a:t>
            </a:r>
            <a:endParaRPr lang="en-US" sz="3200" i="1" dirty="0">
              <a:solidFill>
                <a:schemeClr val="bg1"/>
              </a:solidFill>
            </a:endParaRPr>
          </a:p>
          <a:p>
            <a:endParaRPr lang="en-US" dirty="0"/>
          </a:p>
          <a:p>
            <a:endParaRPr lang="en-GB" dirty="0"/>
          </a:p>
        </p:txBody>
      </p:sp>
      <p:sp>
        <p:nvSpPr>
          <p:cNvPr id="4" name="Title 3">
            <a:extLst>
              <a:ext uri="{FF2B5EF4-FFF2-40B4-BE49-F238E27FC236}">
                <a16:creationId xmlns:a16="http://schemas.microsoft.com/office/drawing/2014/main" id="{2A5A8206-727C-42BA-84D7-C789DF6F0CD1}"/>
              </a:ext>
            </a:extLst>
          </p:cNvPr>
          <p:cNvSpPr>
            <a:spLocks noGrp="1"/>
          </p:cNvSpPr>
          <p:nvPr>
            <p:ph type="title"/>
          </p:nvPr>
        </p:nvSpPr>
        <p:spPr>
          <a:xfrm>
            <a:off x="2637506" y="169087"/>
            <a:ext cx="9291215" cy="1049235"/>
          </a:xfrm>
        </p:spPr>
        <p:txBody>
          <a:bodyPr>
            <a:normAutofit/>
          </a:bodyPr>
          <a:lstStyle/>
          <a:p>
            <a:r>
              <a:rPr lang="en-US" sz="6600" b="1" u="sng" dirty="0">
                <a:solidFill>
                  <a:schemeClr val="accent6">
                    <a:lumMod val="75000"/>
                  </a:schemeClr>
                </a:solidFill>
              </a:rPr>
              <a:t>Antarctica</a:t>
            </a:r>
            <a:endParaRPr lang="en-GB" sz="6600" b="1" u="sng" dirty="0">
              <a:solidFill>
                <a:schemeClr val="accent6">
                  <a:lumMod val="75000"/>
                </a:schemeClr>
              </a:solidFill>
            </a:endParaRPr>
          </a:p>
        </p:txBody>
      </p:sp>
      <p:pic>
        <p:nvPicPr>
          <p:cNvPr id="79874" name="Picture 2" descr="https://www.coolantarctica.com/Shop/510jW+oBRmL._SX401_BO1,204,203,200_.jpg">
            <a:extLst>
              <a:ext uri="{FF2B5EF4-FFF2-40B4-BE49-F238E27FC236}">
                <a16:creationId xmlns:a16="http://schemas.microsoft.com/office/drawing/2014/main" id="{AAB503D6-6097-48BC-869A-F6837BC0B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499" y="1332622"/>
            <a:ext cx="3209925" cy="397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98469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docProps/app.xml><?xml version="1.0" encoding="utf-8"?>
<Properties xmlns="http://schemas.openxmlformats.org/officeDocument/2006/extended-properties" xmlns:vt="http://schemas.openxmlformats.org/officeDocument/2006/docPropsVTypes">
  <Template>TM10001114[[fn=Gallery]]</Template>
  <TotalTime>6901</TotalTime>
  <Words>1008</Words>
  <Application>Microsoft Office PowerPoint</Application>
  <PresentationFormat>Widescreen</PresentationFormat>
  <Paragraphs>562</Paragraphs>
  <Slides>81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81</vt:i4>
      </vt:variant>
    </vt:vector>
  </HeadingPairs>
  <TitlesOfParts>
    <vt:vector size="84" baseType="lpstr">
      <vt:lpstr>Arial</vt:lpstr>
      <vt:lpstr>Rockwell</vt:lpstr>
      <vt:lpstr>Gallery</vt:lpstr>
      <vt:lpstr>Around the world in 80 books</vt:lpstr>
      <vt:lpstr>Europe</vt:lpstr>
      <vt:lpstr>Europe</vt:lpstr>
      <vt:lpstr>Europe</vt:lpstr>
      <vt:lpstr>Europe</vt:lpstr>
      <vt:lpstr>Europe</vt:lpstr>
      <vt:lpstr>Europe</vt:lpstr>
      <vt:lpstr>Europe</vt:lpstr>
      <vt:lpstr>Europe</vt:lpstr>
      <vt:lpstr>Europe</vt:lpstr>
      <vt:lpstr>Europe</vt:lpstr>
      <vt:lpstr>Europe</vt:lpstr>
      <vt:lpstr>Europe</vt:lpstr>
      <vt:lpstr>Asia </vt:lpstr>
      <vt:lpstr>Asia </vt:lpstr>
      <vt:lpstr>Asia </vt:lpstr>
      <vt:lpstr>Asia </vt:lpstr>
      <vt:lpstr>Asia </vt:lpstr>
      <vt:lpstr>Asia </vt:lpstr>
      <vt:lpstr>Asia </vt:lpstr>
      <vt:lpstr>Asia </vt:lpstr>
      <vt:lpstr>Asia </vt:lpstr>
      <vt:lpstr>Asia </vt:lpstr>
      <vt:lpstr>Asia </vt:lpstr>
      <vt:lpstr>Asia </vt:lpstr>
      <vt:lpstr>Asia </vt:lpstr>
      <vt:lpstr>AFrica </vt:lpstr>
      <vt:lpstr>Africa </vt:lpstr>
      <vt:lpstr>Africa </vt:lpstr>
      <vt:lpstr>Africa </vt:lpstr>
      <vt:lpstr>Africa </vt:lpstr>
      <vt:lpstr>Africa </vt:lpstr>
      <vt:lpstr>Africa </vt:lpstr>
      <vt:lpstr>Africa </vt:lpstr>
      <vt:lpstr>Africa </vt:lpstr>
      <vt:lpstr>Africa </vt:lpstr>
      <vt:lpstr>Africa </vt:lpstr>
      <vt:lpstr>Africa </vt:lpstr>
      <vt:lpstr>Africa </vt:lpstr>
      <vt:lpstr>OCEANIA </vt:lpstr>
      <vt:lpstr>OCEANIA </vt:lpstr>
      <vt:lpstr>OCEANIA </vt:lpstr>
      <vt:lpstr>OCEANIA </vt:lpstr>
      <vt:lpstr>OCEANIA </vt:lpstr>
      <vt:lpstr>OCEANIA </vt:lpstr>
      <vt:lpstr>OCEANIA </vt:lpstr>
      <vt:lpstr>OCEANIA </vt:lpstr>
      <vt:lpstr>OCEANIA </vt:lpstr>
      <vt:lpstr>OCEANIA </vt:lpstr>
      <vt:lpstr>OCEANIA </vt:lpstr>
      <vt:lpstr>OCEANIA </vt:lpstr>
      <vt:lpstr>OCEANIA </vt:lpstr>
      <vt:lpstr>North America </vt:lpstr>
      <vt:lpstr>North America </vt:lpstr>
      <vt:lpstr>North America </vt:lpstr>
      <vt:lpstr>North America </vt:lpstr>
      <vt:lpstr>North America </vt:lpstr>
      <vt:lpstr>North America </vt:lpstr>
      <vt:lpstr>North America </vt:lpstr>
      <vt:lpstr>North America </vt:lpstr>
      <vt:lpstr>North America </vt:lpstr>
      <vt:lpstr>North America </vt:lpstr>
      <vt:lpstr>North America </vt:lpstr>
      <vt:lpstr>North America </vt:lpstr>
      <vt:lpstr>North America </vt:lpstr>
      <vt:lpstr>North America </vt:lpstr>
      <vt:lpstr>South America </vt:lpstr>
      <vt:lpstr>South America </vt:lpstr>
      <vt:lpstr>South America </vt:lpstr>
      <vt:lpstr>South America </vt:lpstr>
      <vt:lpstr>South America </vt:lpstr>
      <vt:lpstr>South America </vt:lpstr>
      <vt:lpstr>South America </vt:lpstr>
      <vt:lpstr>South America </vt:lpstr>
      <vt:lpstr>South America </vt:lpstr>
      <vt:lpstr>South America </vt:lpstr>
      <vt:lpstr>South America </vt:lpstr>
      <vt:lpstr>South America </vt:lpstr>
      <vt:lpstr>South America </vt:lpstr>
      <vt:lpstr>Antarctica</vt:lpstr>
      <vt:lpstr>Antarctica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Around the world in 80 books</dc:title>
  <dc:creator>Victoria Angus</dc:creator>
  <cp:lastModifiedBy>Esther Whitbourn</cp:lastModifiedBy>
  <cp:revision>28</cp:revision>
  <dcterms:created xsi:type="dcterms:W3CDTF">2020-03-25T15:15:50Z</dcterms:created>
  <dcterms:modified xsi:type="dcterms:W3CDTF">2020-03-30T16:21:24Z</dcterms:modified>
</cp:coreProperties>
</file>